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  <p:sldMasterId id="2147483731" r:id="rId2"/>
  </p:sldMasterIdLst>
  <p:notesMasterIdLst>
    <p:notesMasterId r:id="rId24"/>
  </p:notesMasterIdLst>
  <p:handoutMasterIdLst>
    <p:handoutMasterId r:id="rId25"/>
  </p:handoutMasterIdLst>
  <p:sldIdLst>
    <p:sldId id="355" r:id="rId3"/>
    <p:sldId id="397" r:id="rId4"/>
    <p:sldId id="369" r:id="rId5"/>
    <p:sldId id="370" r:id="rId6"/>
    <p:sldId id="371" r:id="rId7"/>
    <p:sldId id="261" r:id="rId8"/>
    <p:sldId id="372" r:id="rId9"/>
    <p:sldId id="373" r:id="rId10"/>
    <p:sldId id="374" r:id="rId11"/>
    <p:sldId id="384" r:id="rId12"/>
    <p:sldId id="375" r:id="rId13"/>
    <p:sldId id="37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5" r:id="rId22"/>
    <p:sldId id="398" r:id="rId23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CB5950-9B38-47C9-9C5F-BE6DB57CE54E}">
          <p14:sldIdLst>
            <p14:sldId id="355"/>
            <p14:sldId id="397"/>
            <p14:sldId id="369"/>
            <p14:sldId id="370"/>
            <p14:sldId id="371"/>
            <p14:sldId id="261"/>
            <p14:sldId id="372"/>
            <p14:sldId id="373"/>
            <p14:sldId id="374"/>
            <p14:sldId id="384"/>
            <p14:sldId id="375"/>
            <p14:sldId id="376"/>
            <p14:sldId id="387"/>
            <p14:sldId id="388"/>
            <p14:sldId id="389"/>
            <p14:sldId id="390"/>
            <p14:sldId id="391"/>
            <p14:sldId id="392"/>
            <p14:sldId id="393"/>
            <p14:sldId id="395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33"/>
    <a:srgbClr val="FF9900"/>
    <a:srgbClr val="FBA61C"/>
    <a:srgbClr val="EE2063"/>
    <a:srgbClr val="6C1762"/>
    <a:srgbClr val="FFFFFF"/>
    <a:srgbClr val="592B8B"/>
    <a:srgbClr val="CF1157"/>
    <a:srgbClr val="FF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6927" autoAdjust="0"/>
  </p:normalViewPr>
  <p:slideViewPr>
    <p:cSldViewPr snapToGrid="0" snapToObjects="1">
      <p:cViewPr varScale="1">
        <p:scale>
          <a:sx n="108" d="100"/>
          <a:sy n="108" d="100"/>
        </p:scale>
        <p:origin x="619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70" d="100"/>
          <a:sy n="170" d="100"/>
        </p:scale>
        <p:origin x="26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04694-9E05-A34F-B695-398756B740D5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29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AB22F-4956-E74D-A09A-51F8AC3238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11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8B2CA-1910-FD4D-9729-8026CB84AD8E}" type="datetimeFigureOut">
              <a:rPr lang="en-US" smtClean="0"/>
              <a:t>6/25/2018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3"/>
            <a:ext cx="5618480" cy="418909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29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4DA35-321F-C44A-9EB4-4167AA2D7F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920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 Slide |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cxnSp>
        <p:nvCxnSpPr>
          <p:cNvPr id="2" name="Straight Connector 3"/>
          <p:cNvCxnSpPr/>
          <p:nvPr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991420" y="356004"/>
            <a:ext cx="8152581" cy="39977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Title of main content slide</a:t>
            </a:r>
          </a:p>
        </p:txBody>
      </p:sp>
      <p:pic>
        <p:nvPicPr>
          <p:cNvPr id="5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6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1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91419" y="1220934"/>
            <a:ext cx="7658967" cy="2754929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cxnSp>
        <p:nvCxnSpPr>
          <p:cNvPr id="7" name="Straight Connector 3"/>
          <p:cNvCxnSpPr/>
          <p:nvPr userDrawn="1"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Element_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9" name="Rectangle 16"/>
          <p:cNvSpPr/>
          <p:nvPr userDrawn="1"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8328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 | Right Ful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133768"/>
            <a:ext cx="9144001" cy="4875964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3947" y="133768"/>
            <a:ext cx="3513327" cy="4875964"/>
          </a:xfrm>
          <a:prstGeom prst="rect">
            <a:avLst/>
          </a:prstGeom>
          <a:solidFill>
            <a:schemeClr val="bg1"/>
          </a:solidFill>
        </p:spPr>
        <p:txBody>
          <a:bodyPr lIns="144000" tIns="216000" rIns="360000" bIns="0"/>
          <a:lstStyle>
            <a:lvl1pPr algn="l">
              <a:defRPr sz="25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slide</a:t>
            </a:r>
            <a:endParaRPr lang="en-GB" noProof="0" dirty="0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sp>
        <p:nvSpPr>
          <p:cNvPr id="15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939635" y="1220934"/>
            <a:ext cx="3212408" cy="2763555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59353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 | Left Column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133768"/>
            <a:ext cx="9144001" cy="4875964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850597" y="133768"/>
            <a:ext cx="3513327" cy="4875964"/>
          </a:xfrm>
          <a:prstGeom prst="rect">
            <a:avLst/>
          </a:prstGeom>
          <a:solidFill>
            <a:schemeClr val="bg1"/>
          </a:solidFill>
        </p:spPr>
        <p:txBody>
          <a:bodyPr lIns="144000" tIns="216000" rIns="360000" bIns="0"/>
          <a:lstStyle>
            <a:lvl1pPr algn="l">
              <a:defRPr sz="25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slide</a:t>
            </a:r>
            <a:endParaRPr lang="en-GB" noProof="0" dirty="0"/>
          </a:p>
        </p:txBody>
      </p:sp>
      <p:sp>
        <p:nvSpPr>
          <p:cNvPr id="13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96284" y="1220934"/>
            <a:ext cx="3212408" cy="2763555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346100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189"/>
            <a:fld id="{920EE136-B20C-5345-A4B4-30E9C4B933B3}" type="datetimeFigureOut">
              <a:rPr lang="nl-NL" smtClean="0">
                <a:solidFill>
                  <a:srgbClr val="231F20"/>
                </a:solidFill>
              </a:rPr>
              <a:pPr defTabSz="457189"/>
              <a:t>25-6-2018</a:t>
            </a:fld>
            <a:endParaRPr lang="nl-NL">
              <a:solidFill>
                <a:srgbClr val="231F20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189"/>
            <a:endParaRPr lang="nl-NL">
              <a:solidFill>
                <a:srgbClr val="231F20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189"/>
            <a:fld id="{165B2E35-8EED-904F-B605-CBEE52DDA38F}" type="slidenum">
              <a:rPr lang="nl-NL" smtClean="0">
                <a:solidFill>
                  <a:srgbClr val="231F20"/>
                </a:solidFill>
              </a:rPr>
              <a:pPr defTabSz="457189"/>
              <a:t>‹#›</a:t>
            </a:fld>
            <a:endParaRPr lang="nl-NL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41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 Slide |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cxnSp>
        <p:nvCxnSpPr>
          <p:cNvPr id="2" name="Straight Connector 3"/>
          <p:cNvCxnSpPr/>
          <p:nvPr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991420" y="356004"/>
            <a:ext cx="8152581" cy="39977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Title of main content slide</a:t>
            </a:r>
          </a:p>
        </p:txBody>
      </p:sp>
      <p:pic>
        <p:nvPicPr>
          <p:cNvPr id="5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6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1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91419" y="1220934"/>
            <a:ext cx="7658967" cy="2754929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cxnSp>
        <p:nvCxnSpPr>
          <p:cNvPr id="7" name="Straight Connector 3"/>
          <p:cNvCxnSpPr/>
          <p:nvPr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9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A7EFB9D-D243-4B21-83CD-6A8248EF73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xmlns="" id="{88EAFBF9-1797-4FEB-BF62-969C0A8DF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cxnSp>
        <p:nvCxnSpPr>
          <p:cNvPr id="15" name="Straight Connector 3">
            <a:extLst>
              <a:ext uri="{FF2B5EF4-FFF2-40B4-BE49-F238E27FC236}">
                <a16:creationId xmlns:a16="http://schemas.microsoft.com/office/drawing/2014/main" xmlns="" id="{A3C4855C-F62F-4670-9134-0D9C1D8DE50E}"/>
              </a:ext>
            </a:extLst>
          </p:cNvPr>
          <p:cNvCxnSpPr/>
          <p:nvPr userDrawn="1"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Element_02.png">
            <a:extLst>
              <a:ext uri="{FF2B5EF4-FFF2-40B4-BE49-F238E27FC236}">
                <a16:creationId xmlns:a16="http://schemas.microsoft.com/office/drawing/2014/main" xmlns="" id="{7C132591-7BB6-45BD-B5E9-3BB4E0FC82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0841C63-4105-4D27-89AE-D88623C50566}"/>
              </a:ext>
            </a:extLst>
          </p:cNvPr>
          <p:cNvSpPr/>
          <p:nvPr userDrawn="1"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31809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Content Slide |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cxnSp>
        <p:nvCxnSpPr>
          <p:cNvPr id="3" name="Straight Connector 3"/>
          <p:cNvCxnSpPr/>
          <p:nvPr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991420" y="356004"/>
            <a:ext cx="8152581" cy="39977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Title of main content slide</a:t>
            </a:r>
          </a:p>
        </p:txBody>
      </p:sp>
      <p:pic>
        <p:nvPicPr>
          <p:cNvPr id="5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7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9" name="Straight Connector 3"/>
          <p:cNvCxnSpPr/>
          <p:nvPr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11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4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91419" y="1220934"/>
            <a:ext cx="3750515" cy="2754929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894333" y="1220933"/>
            <a:ext cx="3750515" cy="2754929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BA5C2D5E-0352-468A-9B18-B579F68DFB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xmlns="" id="{772CDE48-AB79-451E-83C4-EDEBDE929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cxnSp>
        <p:nvCxnSpPr>
          <p:cNvPr id="18" name="Straight Connector 3">
            <a:extLst>
              <a:ext uri="{FF2B5EF4-FFF2-40B4-BE49-F238E27FC236}">
                <a16:creationId xmlns:a16="http://schemas.microsoft.com/office/drawing/2014/main" xmlns="" id="{9C9A03E3-9EDC-4A54-B808-E99CE58378AB}"/>
              </a:ext>
            </a:extLst>
          </p:cNvPr>
          <p:cNvCxnSpPr/>
          <p:nvPr userDrawn="1"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6" descr="Element_02.png">
            <a:extLst>
              <a:ext uri="{FF2B5EF4-FFF2-40B4-BE49-F238E27FC236}">
                <a16:creationId xmlns:a16="http://schemas.microsoft.com/office/drawing/2014/main" xmlns="" id="{C3211076-5C39-4927-85AA-D4CBDDBAF4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20" name="Rectangle 16">
            <a:extLst>
              <a:ext uri="{FF2B5EF4-FFF2-40B4-BE49-F238E27FC236}">
                <a16:creationId xmlns:a16="http://schemas.microsoft.com/office/drawing/2014/main" xmlns="" id="{49468B6B-A857-40CE-994D-7E05C91F15A7}"/>
              </a:ext>
            </a:extLst>
          </p:cNvPr>
          <p:cNvSpPr/>
          <p:nvPr userDrawn="1"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54157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/ 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cxnSp>
        <p:nvCxnSpPr>
          <p:cNvPr id="3" name="Straight Connector 3"/>
          <p:cNvCxnSpPr/>
          <p:nvPr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991420" y="356004"/>
            <a:ext cx="8152581" cy="39977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Title of agenda / index slide</a:t>
            </a:r>
          </a:p>
        </p:txBody>
      </p:sp>
      <p:pic>
        <p:nvPicPr>
          <p:cNvPr id="5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6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7" name="Straight Connector 3"/>
          <p:cNvCxnSpPr/>
          <p:nvPr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10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3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91419" y="1220934"/>
            <a:ext cx="7105795" cy="3307227"/>
          </a:xfrm>
          <a:prstGeom prst="rect">
            <a:avLst/>
          </a:prstGeom>
        </p:spPr>
        <p:txBody>
          <a:bodyPr wrap="square" lIns="0" tIns="0" rIns="0" bIns="0" numCol="1"/>
          <a:lstStyle>
            <a:lvl1pPr marL="35999" indent="-342891">
              <a:spcBef>
                <a:spcPts val="600"/>
              </a:spcBef>
              <a:buClr>
                <a:srgbClr val="EE2063"/>
              </a:buClr>
              <a:buFont typeface="+mj-lt"/>
              <a:buAutoNum type="romanUcPeriod"/>
              <a:defRPr sz="1400" b="1" i="0" baseline="0">
                <a:latin typeface="Arial" charset="0"/>
                <a:ea typeface="Arial" charset="0"/>
                <a:cs typeface="Arial" charset="0"/>
              </a:defRPr>
            </a:lvl1pPr>
            <a:lvl2pPr>
              <a:buFont typeface="Arial" charset="0"/>
              <a:buChar char="•"/>
              <a:defRPr sz="1100" b="0" i="0">
                <a:latin typeface="Arial" charset="0"/>
                <a:ea typeface="Arial" charset="0"/>
                <a:cs typeface="Arial" charset="0"/>
              </a:defRPr>
            </a:lvl2pPr>
            <a:lvl3pPr marL="359991" indent="0" algn="l" defTabSz="359991">
              <a:lnSpc>
                <a:spcPts val="1320"/>
              </a:lnSpc>
              <a:spcBef>
                <a:spcPts val="600"/>
              </a:spcBef>
              <a:buClr>
                <a:srgbClr val="EE2063"/>
              </a:buClr>
              <a:buFont typeface="+mj-lt"/>
              <a:buAutoNum type="arabicPeriod"/>
              <a:tabLst>
                <a:tab pos="359991" algn="l"/>
                <a:tab pos="719982" algn="l"/>
              </a:tabLst>
              <a:defRPr sz="1100" b="0" i="0" baseline="0">
                <a:latin typeface="Arial" charset="0"/>
                <a:ea typeface="Arial" charset="0"/>
                <a:cs typeface="Arial" charset="0"/>
              </a:defRPr>
            </a:lvl3pPr>
            <a:lvl4pPr marL="1885904" indent="-514338" defTabSz="359991">
              <a:buClr>
                <a:srgbClr val="EE2063"/>
              </a:buClr>
              <a:buFont typeface="Arial" charset="0"/>
              <a:buChar char="•"/>
              <a:tabLst>
                <a:tab pos="359991" algn="l"/>
              </a:tabLst>
              <a:defRPr sz="1100" b="0" i="0">
                <a:latin typeface="Arial" charset="0"/>
                <a:ea typeface="Arial" charset="0"/>
                <a:cs typeface="Arial" charset="0"/>
              </a:defRPr>
            </a:lvl4pPr>
            <a:lvl5pPr marL="2343092" indent="-514338" defTabSz="359991">
              <a:buClr>
                <a:srgbClr val="EE2063"/>
              </a:buClr>
              <a:buFont typeface="Arial" charset="0"/>
              <a:buChar char="•"/>
              <a:tabLst>
                <a:tab pos="359991" algn="l"/>
              </a:tabLst>
              <a:defRPr sz="1100" b="0" i="0">
                <a:latin typeface="Arial" charset="0"/>
                <a:ea typeface="Arial" charset="0"/>
                <a:cs typeface="Arial" charset="0"/>
              </a:defRPr>
            </a:lvl5pPr>
            <a:lvl6pPr defTabSz="359991">
              <a:buClr>
                <a:srgbClr val="EE2063"/>
              </a:buClr>
              <a:tabLst>
                <a:tab pos="359991" algn="l"/>
              </a:tabLst>
              <a:defRPr sz="1100" b="0" i="0">
                <a:latin typeface="Arial" charset="0"/>
                <a:ea typeface="Arial" charset="0"/>
                <a:cs typeface="Arial" charset="0"/>
              </a:defRPr>
            </a:lvl6pPr>
          </a:lstStyle>
          <a:p>
            <a:pPr lvl="0"/>
            <a:r>
              <a:rPr lang="en-GB" noProof="0" dirty="0"/>
              <a:t>Chapter title</a:t>
            </a:r>
          </a:p>
          <a:p>
            <a:pPr lvl="2"/>
            <a:r>
              <a:rPr lang="en-GB" noProof="0" dirty="0"/>
              <a:t> Sub text</a:t>
            </a:r>
          </a:p>
          <a:p>
            <a:pPr lvl="2"/>
            <a:r>
              <a:rPr lang="en-GB" noProof="0" dirty="0"/>
              <a:t> Sub text</a:t>
            </a:r>
          </a:p>
          <a:p>
            <a:pPr lvl="2"/>
            <a:r>
              <a:rPr lang="en-GB" noProof="0" dirty="0"/>
              <a:t> Sub text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xmlns="" id="{D5B7F0D2-8095-423C-BDE4-4C82E6DF16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xmlns="" id="{00BEF16F-E653-4E0A-8CD2-3E379CD45B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cxnSp>
        <p:nvCxnSpPr>
          <p:cNvPr id="16" name="Straight Connector 3">
            <a:extLst>
              <a:ext uri="{FF2B5EF4-FFF2-40B4-BE49-F238E27FC236}">
                <a16:creationId xmlns:a16="http://schemas.microsoft.com/office/drawing/2014/main" xmlns="" id="{A0A08A26-70FC-455E-82C1-4449EBFB4E51}"/>
              </a:ext>
            </a:extLst>
          </p:cNvPr>
          <p:cNvCxnSpPr/>
          <p:nvPr userDrawn="1"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6" descr="Element_02.png">
            <a:extLst>
              <a:ext uri="{FF2B5EF4-FFF2-40B4-BE49-F238E27FC236}">
                <a16:creationId xmlns:a16="http://schemas.microsoft.com/office/drawing/2014/main" xmlns="" id="{8B840504-6F16-456E-B9BA-23634333C8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18" name="Rectangle 16">
            <a:extLst>
              <a:ext uri="{FF2B5EF4-FFF2-40B4-BE49-F238E27FC236}">
                <a16:creationId xmlns:a16="http://schemas.microsoft.com/office/drawing/2014/main" xmlns="" id="{82391E07-BDEA-4174-BCD9-EE8A2CB6A33A}"/>
              </a:ext>
            </a:extLst>
          </p:cNvPr>
          <p:cNvSpPr/>
          <p:nvPr userDrawn="1"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2861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| 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sp>
        <p:nvSpPr>
          <p:cNvPr id="6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015137" y="133084"/>
            <a:ext cx="4128864" cy="48767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indent="0" algn="ctr">
              <a:buNone/>
              <a:defRPr lang="en-US" sz="1200" b="0" i="0" noProof="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/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cxnSp>
        <p:nvCxnSpPr>
          <p:cNvPr id="3" name="Straight Connector 9"/>
          <p:cNvCxnSpPr/>
          <p:nvPr/>
        </p:nvCxnSpPr>
        <p:spPr>
          <a:xfrm>
            <a:off x="1" y="864648"/>
            <a:ext cx="4203827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676273" y="356004"/>
            <a:ext cx="3527555" cy="399777"/>
          </a:xfrm>
          <a:prstGeom prst="rect">
            <a:avLst/>
          </a:prstGeom>
        </p:spPr>
        <p:txBody>
          <a:bodyPr lIns="360000" tIns="0" rIns="0" bIns="0"/>
          <a:lstStyle>
            <a:lvl1pPr algn="r">
              <a:defRPr sz="25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slide</a:t>
            </a:r>
            <a:endParaRPr lang="en-GB" noProof="0" dirty="0"/>
          </a:p>
        </p:txBody>
      </p:sp>
      <p:pic>
        <p:nvPicPr>
          <p:cNvPr id="7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8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" y="864648"/>
            <a:ext cx="4203827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13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91420" y="1220934"/>
            <a:ext cx="3212408" cy="2763555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xmlns="" id="{AACE7BF1-1F83-46DE-BE56-7CDABFC2F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xmlns="" id="{94517072-CCA6-4195-BDEF-C6956D8747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8C1E364-CEE4-4317-B5C1-3BA4ED9BD271}"/>
              </a:ext>
            </a:extLst>
          </p:cNvPr>
          <p:cNvCxnSpPr/>
          <p:nvPr userDrawn="1"/>
        </p:nvCxnSpPr>
        <p:spPr>
          <a:xfrm>
            <a:off x="1" y="864648"/>
            <a:ext cx="4203827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6" descr="Element_02.png">
            <a:extLst>
              <a:ext uri="{FF2B5EF4-FFF2-40B4-BE49-F238E27FC236}">
                <a16:creationId xmlns:a16="http://schemas.microsoft.com/office/drawing/2014/main" xmlns="" id="{4E7F4D6F-DDC1-406E-B0C0-D50F8CC3EA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21" name="Rectangle 16">
            <a:extLst>
              <a:ext uri="{FF2B5EF4-FFF2-40B4-BE49-F238E27FC236}">
                <a16:creationId xmlns:a16="http://schemas.microsoft.com/office/drawing/2014/main" xmlns="" id="{ABE79A51-30F8-4228-B512-13A099FACAC0}"/>
              </a:ext>
            </a:extLst>
          </p:cNvPr>
          <p:cNvSpPr/>
          <p:nvPr userDrawn="1"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2486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| 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sp>
        <p:nvSpPr>
          <p:cNvPr id="6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133084"/>
            <a:ext cx="4128864" cy="48767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indent="0" algn="ctr">
              <a:buNone/>
              <a:defRPr lang="en-US" sz="1200" noProof="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/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cxnSp>
        <p:nvCxnSpPr>
          <p:cNvPr id="3" name="Straight Connector 9"/>
          <p:cNvCxnSpPr/>
          <p:nvPr/>
        </p:nvCxnSpPr>
        <p:spPr>
          <a:xfrm>
            <a:off x="4940173" y="864648"/>
            <a:ext cx="4203827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940172" y="356004"/>
            <a:ext cx="4203827" cy="399777"/>
          </a:xfrm>
          <a:prstGeom prst="rect">
            <a:avLst/>
          </a:prstGeom>
        </p:spPr>
        <p:txBody>
          <a:bodyPr lIns="0" tIns="0" rIns="360000" bIns="0"/>
          <a:lstStyle>
            <a:lvl1pPr algn="l">
              <a:defRPr sz="25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slide</a:t>
            </a:r>
            <a:endParaRPr lang="en-GB" noProof="0" dirty="0"/>
          </a:p>
        </p:txBody>
      </p:sp>
      <p:sp>
        <p:nvSpPr>
          <p:cNvPr id="8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7" name="Straight Connector 9"/>
          <p:cNvCxnSpPr/>
          <p:nvPr/>
        </p:nvCxnSpPr>
        <p:spPr>
          <a:xfrm>
            <a:off x="4940173" y="864648"/>
            <a:ext cx="4203827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940171" y="1220933"/>
            <a:ext cx="3807319" cy="3166789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FD69A6AE-14C1-49C3-8E8E-9A90FB1AE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xmlns="" id="{8A9E74C0-73C7-4A10-9A5C-FAC4EA243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cxnSp>
        <p:nvCxnSpPr>
          <p:cNvPr id="16" name="Straight Connector 9">
            <a:extLst>
              <a:ext uri="{FF2B5EF4-FFF2-40B4-BE49-F238E27FC236}">
                <a16:creationId xmlns:a16="http://schemas.microsoft.com/office/drawing/2014/main" xmlns="" id="{556088A8-B17C-4446-A345-401FB5222873}"/>
              </a:ext>
            </a:extLst>
          </p:cNvPr>
          <p:cNvCxnSpPr/>
          <p:nvPr userDrawn="1"/>
        </p:nvCxnSpPr>
        <p:spPr>
          <a:xfrm>
            <a:off x="4940173" y="864648"/>
            <a:ext cx="4203827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68711E4-AE22-48CF-8E90-521BB5702BD2}"/>
              </a:ext>
            </a:extLst>
          </p:cNvPr>
          <p:cNvSpPr/>
          <p:nvPr userDrawn="1"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41363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|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9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sp>
        <p:nvSpPr>
          <p:cNvPr id="4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991419" y="1257835"/>
            <a:ext cx="2202020" cy="175169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5" name="Bildplatzhalter 11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787887" y="1257835"/>
            <a:ext cx="2202020" cy="175169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539965" y="1257835"/>
            <a:ext cx="2202020" cy="175169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cxnSp>
        <p:nvCxnSpPr>
          <p:cNvPr id="7" name="Straight Connector 3"/>
          <p:cNvCxnSpPr/>
          <p:nvPr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991420" y="356004"/>
            <a:ext cx="8152581" cy="399777"/>
          </a:xfrm>
          <a:prstGeom prst="rect">
            <a:avLst/>
          </a:prstGeom>
        </p:spPr>
        <p:txBody>
          <a:bodyPr lIns="0" tIns="0" rIns="360000" bIns="0"/>
          <a:lstStyle>
            <a:lvl1pPr algn="l">
              <a:defRPr sz="25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slide</a:t>
            </a:r>
            <a:endParaRPr lang="en-GB" noProof="0" dirty="0"/>
          </a:p>
        </p:txBody>
      </p:sp>
      <p:pic>
        <p:nvPicPr>
          <p:cNvPr id="15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16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91421" y="3096002"/>
            <a:ext cx="2202020" cy="1745310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sp>
        <p:nvSpPr>
          <p:cNvPr id="22" name="Textplatzhalter 1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787887" y="3096002"/>
            <a:ext cx="2202020" cy="1745310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sp>
        <p:nvSpPr>
          <p:cNvPr id="24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539965" y="3096002"/>
            <a:ext cx="2202020" cy="1745310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cxnSp>
        <p:nvCxnSpPr>
          <p:cNvPr id="12" name="Straight Connector 3"/>
          <p:cNvCxnSpPr/>
          <p:nvPr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14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xmlns="" id="{6EEE2DE2-D3EA-4E99-B2C3-257ED31C85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xmlns="" id="{BD585269-5DDC-4250-911C-DBF35DDA8A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cxnSp>
        <p:nvCxnSpPr>
          <p:cNvPr id="23" name="Straight Connector 3">
            <a:extLst>
              <a:ext uri="{FF2B5EF4-FFF2-40B4-BE49-F238E27FC236}">
                <a16:creationId xmlns:a16="http://schemas.microsoft.com/office/drawing/2014/main" xmlns="" id="{3EAD5BE2-25D9-456C-A2AC-62E9F20074E3}"/>
              </a:ext>
            </a:extLst>
          </p:cNvPr>
          <p:cNvCxnSpPr/>
          <p:nvPr userDrawn="1"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6" descr="Element_02.png">
            <a:extLst>
              <a:ext uri="{FF2B5EF4-FFF2-40B4-BE49-F238E27FC236}">
                <a16:creationId xmlns:a16="http://schemas.microsoft.com/office/drawing/2014/main" xmlns="" id="{A4C6572D-CB30-455E-80CE-DFFDF68CDF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26" name="Rectangle 16">
            <a:extLst>
              <a:ext uri="{FF2B5EF4-FFF2-40B4-BE49-F238E27FC236}">
                <a16:creationId xmlns:a16="http://schemas.microsoft.com/office/drawing/2014/main" xmlns="" id="{04797883-09A5-4DE9-A983-21645A3D1184}"/>
              </a:ext>
            </a:extLst>
          </p:cNvPr>
          <p:cNvSpPr/>
          <p:nvPr userDrawn="1"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65920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|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9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sp>
        <p:nvSpPr>
          <p:cNvPr id="4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991421" y="1257834"/>
            <a:ext cx="1836865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7" name="Bildplatzhalter 11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002637" y="1257834"/>
            <a:ext cx="1827984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8" name="Bildplatzhalter 11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010573" y="1257834"/>
            <a:ext cx="1845739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048785" y="1257834"/>
            <a:ext cx="1845739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cxnSp>
        <p:nvCxnSpPr>
          <p:cNvPr id="6" name="Straight Connector 3"/>
          <p:cNvCxnSpPr/>
          <p:nvPr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10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991420" y="356004"/>
            <a:ext cx="8152581" cy="399777"/>
          </a:xfrm>
          <a:prstGeom prst="rect">
            <a:avLst/>
          </a:prstGeom>
        </p:spPr>
        <p:txBody>
          <a:bodyPr lIns="0" tIns="0" rIns="360000" bIns="0"/>
          <a:lstStyle>
            <a:lvl1pPr algn="l">
              <a:defRPr sz="25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slide</a:t>
            </a:r>
          </a:p>
        </p:txBody>
      </p:sp>
      <p:sp>
        <p:nvSpPr>
          <p:cNvPr id="20" name="Textplatzhalter 1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91420" y="3096001"/>
            <a:ext cx="1831267" cy="1745310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</a:t>
            </a:r>
            <a:br>
              <a:rPr lang="en-GB" noProof="0" dirty="0"/>
            </a:br>
            <a:r>
              <a:rPr lang="en-GB" noProof="0" dirty="0"/>
              <a:t>add text</a:t>
            </a:r>
          </a:p>
        </p:txBody>
      </p:sp>
      <p:sp>
        <p:nvSpPr>
          <p:cNvPr id="30" name="Textplatzhalter 1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002637" y="3096001"/>
            <a:ext cx="1827984" cy="1745310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Clr>
                <a:srgbClr val="EE2063"/>
              </a:buClr>
              <a:buFont typeface="Wingdings" panose="05000000000000000000" pitchFamily="2" charset="2"/>
              <a:buNone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</a:t>
            </a:r>
            <a:br>
              <a:rPr lang="en-GB" noProof="0" dirty="0"/>
            </a:br>
            <a:r>
              <a:rPr lang="en-GB" noProof="0" dirty="0"/>
              <a:t>add text</a:t>
            </a:r>
          </a:p>
        </p:txBody>
      </p:sp>
      <p:sp>
        <p:nvSpPr>
          <p:cNvPr id="33" name="Textplatzhalter 1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010573" y="3096001"/>
            <a:ext cx="1845739" cy="1745310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</a:t>
            </a:r>
            <a:br>
              <a:rPr lang="en-GB" noProof="0" dirty="0"/>
            </a:br>
            <a:r>
              <a:rPr lang="en-GB" noProof="0" dirty="0"/>
              <a:t>add text</a:t>
            </a:r>
          </a:p>
        </p:txBody>
      </p:sp>
      <p:sp>
        <p:nvSpPr>
          <p:cNvPr id="37" name="Textplatzhalter 1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7048785" y="3096001"/>
            <a:ext cx="1845739" cy="1745310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</a:t>
            </a:r>
            <a:br>
              <a:rPr lang="en-GB" noProof="0" dirty="0"/>
            </a:br>
            <a:r>
              <a:rPr lang="en-GB" noProof="0" dirty="0"/>
              <a:t>add text</a:t>
            </a:r>
          </a:p>
        </p:txBody>
      </p:sp>
      <p:cxnSp>
        <p:nvCxnSpPr>
          <p:cNvPr id="14" name="Straight Connector 3"/>
          <p:cNvCxnSpPr/>
          <p:nvPr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16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xmlns="" id="{82AD4A96-BDE5-4B5C-9451-CFDB1FABD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xmlns="" id="{B2E0E93A-3F5B-44EE-9392-62D7CD3A72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cxnSp>
        <p:nvCxnSpPr>
          <p:cNvPr id="23" name="Straight Connector 3">
            <a:extLst>
              <a:ext uri="{FF2B5EF4-FFF2-40B4-BE49-F238E27FC236}">
                <a16:creationId xmlns:a16="http://schemas.microsoft.com/office/drawing/2014/main" xmlns="" id="{F489A1A6-71C6-4F38-93BA-D1BCB65843C3}"/>
              </a:ext>
            </a:extLst>
          </p:cNvPr>
          <p:cNvCxnSpPr/>
          <p:nvPr userDrawn="1"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6" descr="Element_02.png">
            <a:extLst>
              <a:ext uri="{FF2B5EF4-FFF2-40B4-BE49-F238E27FC236}">
                <a16:creationId xmlns:a16="http://schemas.microsoft.com/office/drawing/2014/main" xmlns="" id="{C2C59C36-5D36-4E93-9093-87F1BA22DB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25" name="Rectangle 16">
            <a:extLst>
              <a:ext uri="{FF2B5EF4-FFF2-40B4-BE49-F238E27FC236}">
                <a16:creationId xmlns:a16="http://schemas.microsoft.com/office/drawing/2014/main" xmlns="" id="{B067C5EE-F171-498E-83D3-F344879F0924}"/>
              </a:ext>
            </a:extLst>
          </p:cNvPr>
          <p:cNvSpPr/>
          <p:nvPr userDrawn="1"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7765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 |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cxnSp>
        <p:nvCxnSpPr>
          <p:cNvPr id="3" name="Straight Connector 3"/>
          <p:cNvCxnSpPr/>
          <p:nvPr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991420" y="356004"/>
            <a:ext cx="8152581" cy="39977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Title of main content slide</a:t>
            </a:r>
          </a:p>
        </p:txBody>
      </p:sp>
      <p:pic>
        <p:nvPicPr>
          <p:cNvPr id="5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7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9" name="Straight Connector 3"/>
          <p:cNvCxnSpPr/>
          <p:nvPr userDrawn="1"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Element_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11" name="Rectangle 16"/>
          <p:cNvSpPr/>
          <p:nvPr userDrawn="1"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4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91419" y="1220934"/>
            <a:ext cx="3750515" cy="2754929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894333" y="1220933"/>
            <a:ext cx="3750515" cy="2754929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8283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xmlns="" id="{DF85B809-FF01-47A9-AC01-293CAA6ED6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xmlns="" id="{830D3AC0-9DF5-4766-9194-D7826D8FCB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sp>
        <p:nvSpPr>
          <p:cNvPr id="5" name="Bildplatzhalter 11">
            <a:extLst>
              <a:ext uri="{FF2B5EF4-FFF2-40B4-BE49-F238E27FC236}">
                <a16:creationId xmlns:a16="http://schemas.microsoft.com/office/drawing/2014/main" xmlns="" id="{96E9DC30-C62A-406A-AE64-92D95DF7F76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991422" y="1459110"/>
            <a:ext cx="1471128" cy="1515481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xmlns="" id="{ED9A8F14-3F8A-4008-855A-392D1A502160}"/>
              </a:ext>
            </a:extLst>
          </p:cNvPr>
          <p:cNvCxnSpPr/>
          <p:nvPr userDrawn="1"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Element_02.png">
            <a:extLst>
              <a:ext uri="{FF2B5EF4-FFF2-40B4-BE49-F238E27FC236}">
                <a16:creationId xmlns:a16="http://schemas.microsoft.com/office/drawing/2014/main" xmlns="" id="{040ED83B-CC88-41B5-BBF8-67476FEDD0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11" name="Rectangle 16">
            <a:extLst>
              <a:ext uri="{FF2B5EF4-FFF2-40B4-BE49-F238E27FC236}">
                <a16:creationId xmlns:a16="http://schemas.microsoft.com/office/drawing/2014/main" xmlns="" id="{FDFED1C7-D394-427E-A480-FFF837EEF7BB}"/>
              </a:ext>
            </a:extLst>
          </p:cNvPr>
          <p:cNvSpPr/>
          <p:nvPr userDrawn="1"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3" name="Textplatzhalter 14">
            <a:extLst>
              <a:ext uri="{FF2B5EF4-FFF2-40B4-BE49-F238E27FC236}">
                <a16:creationId xmlns:a16="http://schemas.microsoft.com/office/drawing/2014/main" xmlns="" id="{3A61B63A-BB9B-4042-89C2-BCF66F939F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91420" y="3096001"/>
            <a:ext cx="1466645" cy="1509956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</a:t>
            </a:r>
            <a:br>
              <a:rPr lang="en-GB" noProof="0" dirty="0"/>
            </a:br>
            <a:r>
              <a:rPr lang="en-GB" noProof="0" dirty="0"/>
              <a:t>add text</a:t>
            </a:r>
          </a:p>
        </p:txBody>
      </p:sp>
      <p:cxnSp>
        <p:nvCxnSpPr>
          <p:cNvPr id="17" name="Straight Connector 3">
            <a:extLst>
              <a:ext uri="{FF2B5EF4-FFF2-40B4-BE49-F238E27FC236}">
                <a16:creationId xmlns:a16="http://schemas.microsoft.com/office/drawing/2014/main" xmlns="" id="{108AE234-EDC3-4D28-ABD6-830360E2C3C1}"/>
              </a:ext>
            </a:extLst>
          </p:cNvPr>
          <p:cNvCxnSpPr/>
          <p:nvPr userDrawn="1"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6" descr="Element_02.png">
            <a:extLst>
              <a:ext uri="{FF2B5EF4-FFF2-40B4-BE49-F238E27FC236}">
                <a16:creationId xmlns:a16="http://schemas.microsoft.com/office/drawing/2014/main" xmlns="" id="{27C66D81-3680-41EB-AE9D-D10D5E1E9F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19" name="Rectangle 16">
            <a:extLst>
              <a:ext uri="{FF2B5EF4-FFF2-40B4-BE49-F238E27FC236}">
                <a16:creationId xmlns:a16="http://schemas.microsoft.com/office/drawing/2014/main" xmlns="" id="{7ABD5B99-2519-4BF8-8FFA-9CB5040FB259}"/>
              </a:ext>
            </a:extLst>
          </p:cNvPr>
          <p:cNvSpPr/>
          <p:nvPr userDrawn="1"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xmlns="" id="{1B46D41C-6293-4325-B2CB-02CF8D9C1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xmlns="" id="{7336B4EF-A90E-4826-9A77-84DFA82D44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cxnSp>
        <p:nvCxnSpPr>
          <p:cNvPr id="22" name="Straight Connector 3">
            <a:extLst>
              <a:ext uri="{FF2B5EF4-FFF2-40B4-BE49-F238E27FC236}">
                <a16:creationId xmlns:a16="http://schemas.microsoft.com/office/drawing/2014/main" xmlns="" id="{0FB3FAD3-B425-424B-B589-2E051E6D8545}"/>
              </a:ext>
            </a:extLst>
          </p:cNvPr>
          <p:cNvCxnSpPr/>
          <p:nvPr userDrawn="1"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6" descr="Element_02.png">
            <a:extLst>
              <a:ext uri="{FF2B5EF4-FFF2-40B4-BE49-F238E27FC236}">
                <a16:creationId xmlns:a16="http://schemas.microsoft.com/office/drawing/2014/main" xmlns="" id="{14F1ACD6-B506-44E4-B801-527EA3ED40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xmlns="" id="{372680AD-7F17-4776-9CB5-E877CF95B88A}"/>
              </a:ext>
            </a:extLst>
          </p:cNvPr>
          <p:cNvSpPr/>
          <p:nvPr userDrawn="1"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25" name="Bildplatzhalter 11">
            <a:extLst>
              <a:ext uri="{FF2B5EF4-FFF2-40B4-BE49-F238E27FC236}">
                <a16:creationId xmlns:a16="http://schemas.microsoft.com/office/drawing/2014/main" xmlns="" id="{87244BDA-ED94-457E-96E1-6C5ACE0F29A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2628496" y="1454192"/>
            <a:ext cx="1471128" cy="1515481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xmlns="" id="{9798030D-ACC8-4305-8F4D-B1DBFA3B31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628494" y="3091083"/>
            <a:ext cx="1466645" cy="1509956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</a:t>
            </a:r>
            <a:br>
              <a:rPr lang="en-GB" noProof="0" dirty="0"/>
            </a:br>
            <a:r>
              <a:rPr lang="en-GB" noProof="0" dirty="0"/>
              <a:t>add text</a:t>
            </a:r>
          </a:p>
        </p:txBody>
      </p:sp>
      <p:sp>
        <p:nvSpPr>
          <p:cNvPr id="27" name="Bildplatzhalter 11">
            <a:extLst>
              <a:ext uri="{FF2B5EF4-FFF2-40B4-BE49-F238E27FC236}">
                <a16:creationId xmlns:a16="http://schemas.microsoft.com/office/drawing/2014/main" xmlns="" id="{4B77C1F1-4DA9-4BE7-99EB-97DB723B61E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4240990" y="1454198"/>
            <a:ext cx="1471128" cy="1515481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28" name="Textplatzhalter 14">
            <a:extLst>
              <a:ext uri="{FF2B5EF4-FFF2-40B4-BE49-F238E27FC236}">
                <a16:creationId xmlns:a16="http://schemas.microsoft.com/office/drawing/2014/main" xmlns="" id="{59EC1836-A452-4FC4-89C0-C52861CE744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240988" y="3091089"/>
            <a:ext cx="1466645" cy="1509956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</a:t>
            </a:r>
            <a:br>
              <a:rPr lang="en-GB" noProof="0" dirty="0"/>
            </a:br>
            <a:r>
              <a:rPr lang="en-GB" noProof="0" dirty="0"/>
              <a:t>add text</a:t>
            </a:r>
          </a:p>
        </p:txBody>
      </p:sp>
      <p:sp>
        <p:nvSpPr>
          <p:cNvPr id="29" name="Bildplatzhalter 11">
            <a:extLst>
              <a:ext uri="{FF2B5EF4-FFF2-40B4-BE49-F238E27FC236}">
                <a16:creationId xmlns:a16="http://schemas.microsoft.com/office/drawing/2014/main" xmlns="" id="{02C61C6C-D39C-4C55-886E-84F2031A7B1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5873152" y="1444362"/>
            <a:ext cx="1471128" cy="1515481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30" name="Textplatzhalter 14">
            <a:extLst>
              <a:ext uri="{FF2B5EF4-FFF2-40B4-BE49-F238E27FC236}">
                <a16:creationId xmlns:a16="http://schemas.microsoft.com/office/drawing/2014/main" xmlns="" id="{B444A190-A45C-40BE-853C-9D7B8FD9943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873150" y="3096001"/>
            <a:ext cx="1466645" cy="1509956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</a:t>
            </a:r>
            <a:br>
              <a:rPr lang="en-GB" noProof="0" dirty="0"/>
            </a:br>
            <a:r>
              <a:rPr lang="en-GB" noProof="0" dirty="0"/>
              <a:t>add text</a:t>
            </a:r>
          </a:p>
        </p:txBody>
      </p:sp>
      <p:sp>
        <p:nvSpPr>
          <p:cNvPr id="31" name="Bildplatzhalter 11">
            <a:extLst>
              <a:ext uri="{FF2B5EF4-FFF2-40B4-BE49-F238E27FC236}">
                <a16:creationId xmlns:a16="http://schemas.microsoft.com/office/drawing/2014/main" xmlns="" id="{165F7CC6-389E-45F9-856A-547237A662D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7515146" y="1459111"/>
            <a:ext cx="1471128" cy="1470902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32" name="Textplatzhalter 14">
            <a:extLst>
              <a:ext uri="{FF2B5EF4-FFF2-40B4-BE49-F238E27FC236}">
                <a16:creationId xmlns:a16="http://schemas.microsoft.com/office/drawing/2014/main" xmlns="" id="{CBD4DE2E-89DC-4535-A227-AF9425D6983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485644" y="3091089"/>
            <a:ext cx="1466645" cy="1509956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</a:t>
            </a:r>
            <a:br>
              <a:rPr lang="en-GB" noProof="0" dirty="0"/>
            </a:br>
            <a:r>
              <a:rPr lang="en-GB" noProof="0" dirty="0"/>
              <a:t>add text</a:t>
            </a:r>
          </a:p>
        </p:txBody>
      </p:sp>
      <p:sp>
        <p:nvSpPr>
          <p:cNvPr id="37" name="Titel 1">
            <a:extLst>
              <a:ext uri="{FF2B5EF4-FFF2-40B4-BE49-F238E27FC236}">
                <a16:creationId xmlns:a16="http://schemas.microsoft.com/office/drawing/2014/main" xmlns="" id="{E1E3E1F7-2B06-4470-956B-C87A423898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91420" y="356004"/>
            <a:ext cx="8152581" cy="399777"/>
          </a:xfrm>
          <a:prstGeom prst="rect">
            <a:avLst/>
          </a:prstGeom>
        </p:spPr>
        <p:txBody>
          <a:bodyPr lIns="0" tIns="0" rIns="360000" bIns="0"/>
          <a:lstStyle>
            <a:lvl1pPr algn="l">
              <a:defRPr sz="25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01134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| Four Main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cxnSp>
        <p:nvCxnSpPr>
          <p:cNvPr id="6" name="Straight Connector 3"/>
          <p:cNvCxnSpPr/>
          <p:nvPr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Bildplatzhalter 11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91421" y="1257834"/>
            <a:ext cx="1836865" cy="333192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15" name="Bildplatzhalter 11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3002637" y="1257834"/>
            <a:ext cx="1827984" cy="333192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16" name="Bildplatzhalter 11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010573" y="1257834"/>
            <a:ext cx="1845739" cy="333192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17" name="Bildplatzhalter 11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7048785" y="1257834"/>
            <a:ext cx="1845739" cy="333192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pic>
        <p:nvPicPr>
          <p:cNvPr id="7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8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991420" y="356004"/>
            <a:ext cx="8152581" cy="399777"/>
          </a:xfrm>
          <a:prstGeom prst="rect">
            <a:avLst/>
          </a:prstGeom>
        </p:spPr>
        <p:txBody>
          <a:bodyPr lIns="0" tIns="0" rIns="360000" bIns="0"/>
          <a:lstStyle>
            <a:lvl1pPr algn="l">
              <a:defRPr sz="25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slide</a:t>
            </a:r>
            <a:endParaRPr lang="en-GB" noProof="0" dirty="0"/>
          </a:p>
        </p:txBody>
      </p:sp>
      <p:cxnSp>
        <p:nvCxnSpPr>
          <p:cNvPr id="10" name="Straight Connector 3"/>
          <p:cNvCxnSpPr/>
          <p:nvPr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12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xmlns="" id="{F99EC0B4-17E8-4A3B-9AFF-ED458042E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EB2745C6-1224-480C-8EC2-B0DB77713E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cxnSp>
        <p:nvCxnSpPr>
          <p:cNvPr id="21" name="Straight Connector 3">
            <a:extLst>
              <a:ext uri="{FF2B5EF4-FFF2-40B4-BE49-F238E27FC236}">
                <a16:creationId xmlns:a16="http://schemas.microsoft.com/office/drawing/2014/main" xmlns="" id="{22997ED7-C1EB-41B7-A1B7-58AED0213C64}"/>
              </a:ext>
            </a:extLst>
          </p:cNvPr>
          <p:cNvCxnSpPr/>
          <p:nvPr userDrawn="1"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Element_02.png">
            <a:extLst>
              <a:ext uri="{FF2B5EF4-FFF2-40B4-BE49-F238E27FC236}">
                <a16:creationId xmlns:a16="http://schemas.microsoft.com/office/drawing/2014/main" xmlns="" id="{40A93977-08C3-400B-9019-8E4D0E72E7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23" name="Rectangle 16">
            <a:extLst>
              <a:ext uri="{FF2B5EF4-FFF2-40B4-BE49-F238E27FC236}">
                <a16:creationId xmlns:a16="http://schemas.microsoft.com/office/drawing/2014/main" xmlns="" id="{E4C08572-BD46-4355-AF21-12AA8B63CBB4}"/>
              </a:ext>
            </a:extLst>
          </p:cNvPr>
          <p:cNvSpPr/>
          <p:nvPr userDrawn="1"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24271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 | Four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sp>
        <p:nvSpPr>
          <p:cNvPr id="13" name="Bildplatzhalter 11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91421" y="1257834"/>
            <a:ext cx="1836865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14" name="Bildplatzhalter 11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3002637" y="3009530"/>
            <a:ext cx="1827984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15" name="Bildplatzhalter 11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010573" y="1257834"/>
            <a:ext cx="1845739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16" name="Bildplatzhalter 11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7048785" y="3009530"/>
            <a:ext cx="1845739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cxnSp>
        <p:nvCxnSpPr>
          <p:cNvPr id="6" name="Straight Connector 3"/>
          <p:cNvCxnSpPr/>
          <p:nvPr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8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991420" y="356004"/>
            <a:ext cx="8152581" cy="399777"/>
          </a:xfrm>
          <a:prstGeom prst="rect">
            <a:avLst/>
          </a:prstGeom>
        </p:spPr>
        <p:txBody>
          <a:bodyPr lIns="0" tIns="0" rIns="360000" bIns="0"/>
          <a:lstStyle>
            <a:lvl1pPr algn="l">
              <a:defRPr sz="25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slide</a:t>
            </a:r>
            <a:endParaRPr lang="en-GB" noProof="0" dirty="0"/>
          </a:p>
        </p:txBody>
      </p:sp>
      <p:sp>
        <p:nvSpPr>
          <p:cNvPr id="22" name="Textplatzhalt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991420" y="3096003"/>
            <a:ext cx="1831267" cy="1665225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sp>
        <p:nvSpPr>
          <p:cNvPr id="24" name="Textplatzhalt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010571" y="3096003"/>
            <a:ext cx="1845741" cy="1665225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sp>
        <p:nvSpPr>
          <p:cNvPr id="26" name="Textplatzhalt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008236" y="1257836"/>
            <a:ext cx="1831267" cy="1665225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sp>
        <p:nvSpPr>
          <p:cNvPr id="27" name="Textplatzhalter 1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048785" y="1257836"/>
            <a:ext cx="1845739" cy="1665225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cxnSp>
        <p:nvCxnSpPr>
          <p:cNvPr id="17" name="Straight Connector 3"/>
          <p:cNvCxnSpPr/>
          <p:nvPr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19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pic>
        <p:nvPicPr>
          <p:cNvPr id="23" name="Picture 9">
            <a:extLst>
              <a:ext uri="{FF2B5EF4-FFF2-40B4-BE49-F238E27FC236}">
                <a16:creationId xmlns:a16="http://schemas.microsoft.com/office/drawing/2014/main" xmlns="" id="{FE6BCA95-8FCF-41E6-B7C6-52B4FCD556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xmlns="" id="{9C31E2E0-0046-41EC-8D4A-25380B4DF3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cxnSp>
        <p:nvCxnSpPr>
          <p:cNvPr id="28" name="Straight Connector 3">
            <a:extLst>
              <a:ext uri="{FF2B5EF4-FFF2-40B4-BE49-F238E27FC236}">
                <a16:creationId xmlns:a16="http://schemas.microsoft.com/office/drawing/2014/main" xmlns="" id="{E83A590A-52E2-43C7-859B-EA5B7EC3385F}"/>
              </a:ext>
            </a:extLst>
          </p:cNvPr>
          <p:cNvCxnSpPr/>
          <p:nvPr userDrawn="1"/>
        </p:nvCxnSpPr>
        <p:spPr>
          <a:xfrm>
            <a:off x="991420" y="864637"/>
            <a:ext cx="8152581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9" name="Picture 6" descr="Element_02.png">
            <a:extLst>
              <a:ext uri="{FF2B5EF4-FFF2-40B4-BE49-F238E27FC236}">
                <a16:creationId xmlns:a16="http://schemas.microsoft.com/office/drawing/2014/main" xmlns="" id="{2BB824E7-8455-4D7F-912A-335576865B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30" name="Rectangle 16">
            <a:extLst>
              <a:ext uri="{FF2B5EF4-FFF2-40B4-BE49-F238E27FC236}">
                <a16:creationId xmlns:a16="http://schemas.microsoft.com/office/drawing/2014/main" xmlns="" id="{50A1959E-2754-4FC4-8010-98750C47F489}"/>
              </a:ext>
            </a:extLst>
          </p:cNvPr>
          <p:cNvSpPr/>
          <p:nvPr userDrawn="1"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36481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 | Right Ful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133768"/>
            <a:ext cx="9144001" cy="4875964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793947" y="133768"/>
            <a:ext cx="3513327" cy="4875964"/>
          </a:xfrm>
          <a:prstGeom prst="rect">
            <a:avLst/>
          </a:prstGeom>
          <a:solidFill>
            <a:schemeClr val="bg1"/>
          </a:solidFill>
        </p:spPr>
        <p:txBody>
          <a:bodyPr lIns="144000" tIns="216000" rIns="360000" bIns="0"/>
          <a:lstStyle>
            <a:lvl1pPr algn="l">
              <a:defRPr sz="25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slide</a:t>
            </a:r>
            <a:endParaRPr lang="en-GB" noProof="0" dirty="0"/>
          </a:p>
        </p:txBody>
      </p:sp>
      <p:pic>
        <p:nvPicPr>
          <p:cNvPr id="12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sp>
        <p:nvSpPr>
          <p:cNvPr id="15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939635" y="1220934"/>
            <a:ext cx="3212408" cy="2763555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2951D5B9-1DEE-436E-9C81-EC181B298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7FE73858-6B45-4A77-B401-87B46E3230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09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 | Left Column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133768"/>
            <a:ext cx="9144001" cy="4875964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850597" y="133768"/>
            <a:ext cx="3513327" cy="4875964"/>
          </a:xfrm>
          <a:prstGeom prst="rect">
            <a:avLst/>
          </a:prstGeom>
          <a:solidFill>
            <a:schemeClr val="bg1"/>
          </a:solidFill>
        </p:spPr>
        <p:txBody>
          <a:bodyPr lIns="144000" tIns="216000" rIns="360000" bIns="0"/>
          <a:lstStyle>
            <a:lvl1pPr algn="l">
              <a:defRPr sz="25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slide</a:t>
            </a:r>
            <a:endParaRPr lang="en-GB" noProof="0" dirty="0"/>
          </a:p>
        </p:txBody>
      </p:sp>
      <p:sp>
        <p:nvSpPr>
          <p:cNvPr id="13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96284" y="1220934"/>
            <a:ext cx="3212408" cy="2763555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324014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 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cxnSp>
        <p:nvCxnSpPr>
          <p:cNvPr id="3" name="Straight Connector 3"/>
          <p:cNvCxnSpPr/>
          <p:nvPr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991420" y="356004"/>
            <a:ext cx="8152581" cy="39977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5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/>
              <a:t>Title of agenda / index slide</a:t>
            </a:r>
          </a:p>
        </p:txBody>
      </p:sp>
      <p:pic>
        <p:nvPicPr>
          <p:cNvPr id="5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6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7" name="Straight Connector 3"/>
          <p:cNvCxnSpPr/>
          <p:nvPr userDrawn="1"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Element_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10" name="Rectangle 16"/>
          <p:cNvSpPr/>
          <p:nvPr userDrawn="1"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3" name="Textplatzhalter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991419" y="1220934"/>
            <a:ext cx="7105795" cy="3307227"/>
          </a:xfrm>
          <a:prstGeom prst="rect">
            <a:avLst/>
          </a:prstGeom>
        </p:spPr>
        <p:txBody>
          <a:bodyPr wrap="square" lIns="0" tIns="0" rIns="0" bIns="0" numCol="1"/>
          <a:lstStyle>
            <a:lvl1pPr marL="35999" indent="-342891">
              <a:spcBef>
                <a:spcPts val="600"/>
              </a:spcBef>
              <a:buClr>
                <a:schemeClr val="accent4"/>
              </a:buClr>
              <a:buFont typeface="+mj-lt"/>
              <a:buAutoNum type="romanUcPeriod"/>
              <a:defRPr sz="1400" b="1" i="0" baseline="0">
                <a:latin typeface="Arial" charset="0"/>
                <a:ea typeface="Arial" charset="0"/>
                <a:cs typeface="Arial" charset="0"/>
              </a:defRPr>
            </a:lvl1pPr>
            <a:lvl2pPr>
              <a:buFont typeface="Arial" charset="0"/>
              <a:buChar char="•"/>
              <a:defRPr sz="1100" b="0" i="0">
                <a:latin typeface="Arial" charset="0"/>
                <a:ea typeface="Arial" charset="0"/>
                <a:cs typeface="Arial" charset="0"/>
              </a:defRPr>
            </a:lvl2pPr>
            <a:lvl3pPr marL="359991" indent="0" algn="l" defTabSz="359991">
              <a:lnSpc>
                <a:spcPts val="1320"/>
              </a:lnSpc>
              <a:spcBef>
                <a:spcPts val="600"/>
              </a:spcBef>
              <a:buClr>
                <a:schemeClr val="accent5"/>
              </a:buClr>
              <a:buFont typeface="+mj-lt"/>
              <a:buAutoNum type="arabicPeriod"/>
              <a:tabLst>
                <a:tab pos="359991" algn="l"/>
                <a:tab pos="719982" algn="l"/>
              </a:tabLst>
              <a:defRPr sz="1100" b="0" i="0" baseline="0">
                <a:latin typeface="Arial" charset="0"/>
                <a:ea typeface="Arial" charset="0"/>
                <a:cs typeface="Arial" charset="0"/>
              </a:defRPr>
            </a:lvl3pPr>
            <a:lvl4pPr marL="1885904" indent="-514338" defTabSz="359991">
              <a:buClr>
                <a:srgbClr val="EE2063"/>
              </a:buClr>
              <a:buFont typeface="Arial" charset="0"/>
              <a:buChar char="•"/>
              <a:tabLst>
                <a:tab pos="359991" algn="l"/>
              </a:tabLst>
              <a:defRPr sz="1100" b="0" i="0">
                <a:latin typeface="Arial" charset="0"/>
                <a:ea typeface="Arial" charset="0"/>
                <a:cs typeface="Arial" charset="0"/>
              </a:defRPr>
            </a:lvl4pPr>
            <a:lvl5pPr marL="2343092" indent="-514338" defTabSz="359991">
              <a:buClr>
                <a:srgbClr val="EE2063"/>
              </a:buClr>
              <a:buFont typeface="Arial" charset="0"/>
              <a:buChar char="•"/>
              <a:tabLst>
                <a:tab pos="359991" algn="l"/>
              </a:tabLst>
              <a:defRPr sz="1100" b="0" i="0">
                <a:latin typeface="Arial" charset="0"/>
                <a:ea typeface="Arial" charset="0"/>
                <a:cs typeface="Arial" charset="0"/>
              </a:defRPr>
            </a:lvl5pPr>
            <a:lvl6pPr defTabSz="359991">
              <a:buClr>
                <a:srgbClr val="EE2063"/>
              </a:buClr>
              <a:tabLst>
                <a:tab pos="359991" algn="l"/>
              </a:tabLst>
              <a:defRPr sz="1100" b="0" i="0">
                <a:latin typeface="Arial" charset="0"/>
                <a:ea typeface="Arial" charset="0"/>
                <a:cs typeface="Arial" charset="0"/>
              </a:defRPr>
            </a:lvl6pPr>
          </a:lstStyle>
          <a:p>
            <a:pPr lvl="0"/>
            <a:r>
              <a:rPr lang="en-GB" noProof="0" dirty="0"/>
              <a:t>Chapter title</a:t>
            </a:r>
          </a:p>
          <a:p>
            <a:pPr lvl="2"/>
            <a:r>
              <a:rPr lang="en-GB" noProof="0" dirty="0"/>
              <a:t> Sub text</a:t>
            </a:r>
          </a:p>
          <a:p>
            <a:pPr lvl="2"/>
            <a:r>
              <a:rPr lang="en-GB" noProof="0" dirty="0"/>
              <a:t> Sub text</a:t>
            </a:r>
          </a:p>
          <a:p>
            <a:pPr lvl="2"/>
            <a:r>
              <a:rPr lang="en-GB" noProof="0" dirty="0"/>
              <a:t> Sub text</a:t>
            </a:r>
          </a:p>
        </p:txBody>
      </p:sp>
    </p:spTree>
    <p:extLst>
      <p:ext uri="{BB962C8B-B14F-4D97-AF65-F5344CB8AC3E}">
        <p14:creationId xmlns:p14="http://schemas.microsoft.com/office/powerpoint/2010/main" val="99168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| 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sp>
        <p:nvSpPr>
          <p:cNvPr id="6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015137" y="133084"/>
            <a:ext cx="4128864" cy="48767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indent="0" algn="ctr">
              <a:buNone/>
              <a:defRPr lang="en-US" sz="1200" b="0" i="0" noProof="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/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cxnSp>
        <p:nvCxnSpPr>
          <p:cNvPr id="3" name="Straight Connector 9"/>
          <p:cNvCxnSpPr/>
          <p:nvPr/>
        </p:nvCxnSpPr>
        <p:spPr>
          <a:xfrm>
            <a:off x="1" y="864648"/>
            <a:ext cx="4203827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676273" y="356004"/>
            <a:ext cx="3527555" cy="399777"/>
          </a:xfrm>
          <a:prstGeom prst="rect">
            <a:avLst/>
          </a:prstGeom>
        </p:spPr>
        <p:txBody>
          <a:bodyPr lIns="360000" tIns="0" rIns="0" bIns="0"/>
          <a:lstStyle>
            <a:lvl1pPr algn="r">
              <a:defRPr sz="25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slide</a:t>
            </a:r>
            <a:endParaRPr lang="en-GB" noProof="0" dirty="0"/>
          </a:p>
        </p:txBody>
      </p:sp>
      <p:pic>
        <p:nvPicPr>
          <p:cNvPr id="7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8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864648"/>
            <a:ext cx="4203827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Element_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13" name="Rectangle 16"/>
          <p:cNvSpPr/>
          <p:nvPr userDrawn="1"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91420" y="1220934"/>
            <a:ext cx="3212408" cy="2763555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70620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| 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sp>
        <p:nvSpPr>
          <p:cNvPr id="6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133084"/>
            <a:ext cx="4128864" cy="4876799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indent="0" algn="ctr">
              <a:buNone/>
              <a:defRPr lang="en-US" sz="1200" noProof="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/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cxnSp>
        <p:nvCxnSpPr>
          <p:cNvPr id="3" name="Straight Connector 9"/>
          <p:cNvCxnSpPr/>
          <p:nvPr/>
        </p:nvCxnSpPr>
        <p:spPr>
          <a:xfrm>
            <a:off x="4940173" y="864648"/>
            <a:ext cx="4203827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940172" y="356004"/>
            <a:ext cx="4203827" cy="399777"/>
          </a:xfrm>
          <a:prstGeom prst="rect">
            <a:avLst/>
          </a:prstGeom>
        </p:spPr>
        <p:txBody>
          <a:bodyPr lIns="0" tIns="0" rIns="360000" bIns="0"/>
          <a:lstStyle>
            <a:lvl1pPr algn="l">
              <a:defRPr sz="2500" b="0" i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slide</a:t>
            </a:r>
            <a:endParaRPr lang="en-GB" noProof="0" dirty="0"/>
          </a:p>
        </p:txBody>
      </p:sp>
      <p:sp>
        <p:nvSpPr>
          <p:cNvPr id="8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4940173" y="864648"/>
            <a:ext cx="4203827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6"/>
          <p:cNvSpPr/>
          <p:nvPr userDrawn="1"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940171" y="1220933"/>
            <a:ext cx="3807319" cy="3166789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2010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|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9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sp>
        <p:nvSpPr>
          <p:cNvPr id="4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991419" y="1257835"/>
            <a:ext cx="2202020" cy="175169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5" name="Bildplatzhalter 11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787887" y="1257835"/>
            <a:ext cx="2202020" cy="175169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6" name="Bildplatzhalter 11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539965" y="1257835"/>
            <a:ext cx="2202020" cy="1751697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cxnSp>
        <p:nvCxnSpPr>
          <p:cNvPr id="7" name="Straight Connector 3"/>
          <p:cNvCxnSpPr/>
          <p:nvPr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991420" y="356004"/>
            <a:ext cx="8152581" cy="399777"/>
          </a:xfrm>
          <a:prstGeom prst="rect">
            <a:avLst/>
          </a:prstGeom>
        </p:spPr>
        <p:txBody>
          <a:bodyPr lIns="0" tIns="0" rIns="360000" bIns="0"/>
          <a:lstStyle>
            <a:lvl1pPr algn="l">
              <a:defRPr sz="25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slide</a:t>
            </a:r>
            <a:endParaRPr lang="en-GB" noProof="0" dirty="0"/>
          </a:p>
        </p:txBody>
      </p:sp>
      <p:pic>
        <p:nvPicPr>
          <p:cNvPr id="15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16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7" name="Textplatzhalter 1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91421" y="3096002"/>
            <a:ext cx="2202020" cy="1745310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sp>
        <p:nvSpPr>
          <p:cNvPr id="22" name="Textplatzhalter 1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3787887" y="3096002"/>
            <a:ext cx="2202020" cy="1745310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sp>
        <p:nvSpPr>
          <p:cNvPr id="24" name="Textplatzhalter 1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539965" y="3096002"/>
            <a:ext cx="2202020" cy="1745310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cxnSp>
        <p:nvCxnSpPr>
          <p:cNvPr id="12" name="Straight Connector 3"/>
          <p:cNvCxnSpPr/>
          <p:nvPr userDrawn="1"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Element_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14" name="Rectangle 16"/>
          <p:cNvSpPr/>
          <p:nvPr userDrawn="1"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79234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| 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9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sp>
        <p:nvSpPr>
          <p:cNvPr id="4" name="Bildplatzhalt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991421" y="1257834"/>
            <a:ext cx="1836865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7" name="Bildplatzhalter 11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002637" y="1257834"/>
            <a:ext cx="1827984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8" name="Bildplatzhalter 11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010573" y="1257834"/>
            <a:ext cx="1845739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048785" y="1257834"/>
            <a:ext cx="1845739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cxnSp>
        <p:nvCxnSpPr>
          <p:cNvPr id="6" name="Straight Connector 3"/>
          <p:cNvCxnSpPr/>
          <p:nvPr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10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18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991420" y="356004"/>
            <a:ext cx="8152581" cy="399777"/>
          </a:xfrm>
          <a:prstGeom prst="rect">
            <a:avLst/>
          </a:prstGeom>
        </p:spPr>
        <p:txBody>
          <a:bodyPr lIns="0" tIns="0" rIns="360000" bIns="0"/>
          <a:lstStyle>
            <a:lvl1pPr algn="l">
              <a:defRPr sz="25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slide</a:t>
            </a:r>
          </a:p>
        </p:txBody>
      </p:sp>
      <p:sp>
        <p:nvSpPr>
          <p:cNvPr id="20" name="Textplatzhalter 1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91420" y="3096001"/>
            <a:ext cx="1831267" cy="1745310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</a:t>
            </a:r>
            <a:br>
              <a:rPr lang="en-GB" noProof="0" dirty="0"/>
            </a:br>
            <a:r>
              <a:rPr lang="en-GB" noProof="0" dirty="0"/>
              <a:t>add text</a:t>
            </a:r>
          </a:p>
        </p:txBody>
      </p:sp>
      <p:sp>
        <p:nvSpPr>
          <p:cNvPr id="30" name="Textplatzhalter 1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002637" y="3096001"/>
            <a:ext cx="1827984" cy="1745310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Clr>
                <a:srgbClr val="EE2063"/>
              </a:buClr>
              <a:buFont typeface="Wingdings" panose="05000000000000000000" pitchFamily="2" charset="2"/>
              <a:buNone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</a:t>
            </a:r>
            <a:br>
              <a:rPr lang="en-GB" noProof="0" dirty="0"/>
            </a:br>
            <a:r>
              <a:rPr lang="en-GB" noProof="0" dirty="0"/>
              <a:t>add text</a:t>
            </a:r>
          </a:p>
        </p:txBody>
      </p:sp>
      <p:sp>
        <p:nvSpPr>
          <p:cNvPr id="33" name="Textplatzhalter 1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010573" y="3096001"/>
            <a:ext cx="1845739" cy="1745310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</a:t>
            </a:r>
            <a:br>
              <a:rPr lang="en-GB" noProof="0" dirty="0"/>
            </a:br>
            <a:r>
              <a:rPr lang="en-GB" noProof="0" dirty="0"/>
              <a:t>add text</a:t>
            </a:r>
          </a:p>
        </p:txBody>
      </p:sp>
      <p:sp>
        <p:nvSpPr>
          <p:cNvPr id="37" name="Textplatzhalter 14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7048785" y="3096001"/>
            <a:ext cx="1845739" cy="1745310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</a:t>
            </a:r>
            <a:br>
              <a:rPr lang="en-GB" noProof="0" dirty="0"/>
            </a:br>
            <a:r>
              <a:rPr lang="en-GB" noProof="0" dirty="0"/>
              <a:t>add text</a:t>
            </a:r>
          </a:p>
        </p:txBody>
      </p:sp>
      <p:cxnSp>
        <p:nvCxnSpPr>
          <p:cNvPr id="14" name="Straight Connector 3"/>
          <p:cNvCxnSpPr/>
          <p:nvPr userDrawn="1"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6" descr="Element_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16" name="Rectangle 16"/>
          <p:cNvSpPr/>
          <p:nvPr userDrawn="1"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804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| Four Main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18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cxnSp>
        <p:nvCxnSpPr>
          <p:cNvPr id="6" name="Straight Connector 3"/>
          <p:cNvCxnSpPr/>
          <p:nvPr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Bildplatzhalter 11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91421" y="1257834"/>
            <a:ext cx="1836865" cy="333192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15" name="Bildplatzhalter 11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3002637" y="1257834"/>
            <a:ext cx="1827984" cy="333192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16" name="Bildplatzhalter 11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010573" y="1257834"/>
            <a:ext cx="1845739" cy="333192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17" name="Bildplatzhalter 11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7048785" y="1257834"/>
            <a:ext cx="1845739" cy="3331920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pic>
        <p:nvPicPr>
          <p:cNvPr id="7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8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991420" y="356004"/>
            <a:ext cx="8152581" cy="399777"/>
          </a:xfrm>
          <a:prstGeom prst="rect">
            <a:avLst/>
          </a:prstGeom>
        </p:spPr>
        <p:txBody>
          <a:bodyPr lIns="0" tIns="0" rIns="360000" bIns="0"/>
          <a:lstStyle>
            <a:lvl1pPr algn="l">
              <a:defRPr sz="25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slide</a:t>
            </a:r>
            <a:endParaRPr lang="en-GB" noProof="0" dirty="0"/>
          </a:p>
        </p:txBody>
      </p:sp>
      <p:cxnSp>
        <p:nvCxnSpPr>
          <p:cNvPr id="10" name="Straight Connector 3"/>
          <p:cNvCxnSpPr/>
          <p:nvPr userDrawn="1"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6" descr="Element_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12" name="Rectangle 16"/>
          <p:cNvSpPr/>
          <p:nvPr userDrawn="1"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4446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lide | Four Colum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3768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009732"/>
            <a:ext cx="9144000" cy="133768"/>
          </a:xfrm>
          <a:prstGeom prst="rect">
            <a:avLst/>
          </a:prstGeom>
        </p:spPr>
      </p:pic>
      <p:sp>
        <p:nvSpPr>
          <p:cNvPr id="13" name="Bildplatzhalter 11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91421" y="1257834"/>
            <a:ext cx="1836865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14" name="Bildplatzhalter 11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3002637" y="3009530"/>
            <a:ext cx="1827984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15" name="Bildplatzhalter 11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010573" y="1257834"/>
            <a:ext cx="1845739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sp>
        <p:nvSpPr>
          <p:cNvPr id="16" name="Bildplatzhalter 11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7048785" y="3009530"/>
            <a:ext cx="1845739" cy="1751696"/>
          </a:xfrm>
          <a:prstGeom prst="rect">
            <a:avLst/>
          </a:prstGeom>
          <a:solidFill>
            <a:schemeClr val="bg1">
              <a:lumMod val="65000"/>
            </a:schemeClr>
          </a:solidFill>
          <a:ln w="19050">
            <a:noFill/>
          </a:ln>
        </p:spPr>
        <p:txBody>
          <a:bodyPr vert="horz" lIns="36000" tIns="594000" rIns="0" bIns="0" rtlCol="0" anchor="t" anchorCtr="0">
            <a:noAutofit/>
          </a:bodyPr>
          <a:lstStyle>
            <a:lvl1pPr marL="0" marR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i="0" noProof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noProof="0" dirty="0"/>
              <a:t>Click the symbol </a:t>
            </a:r>
            <a:br>
              <a:rPr lang="en-GB" noProof="0" dirty="0"/>
            </a:br>
            <a:r>
              <a:rPr lang="en-GB" noProof="0" dirty="0"/>
              <a:t>to add a picture</a:t>
            </a:r>
          </a:p>
        </p:txBody>
      </p:sp>
      <p:cxnSp>
        <p:nvCxnSpPr>
          <p:cNvPr id="6" name="Straight Connector 3"/>
          <p:cNvCxnSpPr/>
          <p:nvPr/>
        </p:nvCxnSpPr>
        <p:spPr>
          <a:xfrm>
            <a:off x="991420" y="864637"/>
            <a:ext cx="8152581" cy="0"/>
          </a:xfrm>
          <a:prstGeom prst="line">
            <a:avLst/>
          </a:prstGeom>
          <a:ln w="12700">
            <a:solidFill>
              <a:srgbClr val="EE20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Element_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8" name="Rectangle 16"/>
          <p:cNvSpPr/>
          <p:nvPr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991420" y="356004"/>
            <a:ext cx="8152581" cy="399777"/>
          </a:xfrm>
          <a:prstGeom prst="rect">
            <a:avLst/>
          </a:prstGeom>
        </p:spPr>
        <p:txBody>
          <a:bodyPr lIns="0" tIns="0" rIns="360000" bIns="0"/>
          <a:lstStyle>
            <a:lvl1pPr algn="l">
              <a:defRPr sz="25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noProof="0" dirty="0"/>
              <a:t>Title of slide</a:t>
            </a:r>
            <a:endParaRPr lang="en-GB" noProof="0" dirty="0"/>
          </a:p>
        </p:txBody>
      </p:sp>
      <p:sp>
        <p:nvSpPr>
          <p:cNvPr id="22" name="Textplatzhalter 1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991420" y="3096003"/>
            <a:ext cx="1831267" cy="1665225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sp>
        <p:nvSpPr>
          <p:cNvPr id="24" name="Textplatzhalter 14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010571" y="3096003"/>
            <a:ext cx="1845741" cy="1665225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sp>
        <p:nvSpPr>
          <p:cNvPr id="26" name="Textplatzhalter 1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008236" y="1257836"/>
            <a:ext cx="1831267" cy="1665225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sp>
        <p:nvSpPr>
          <p:cNvPr id="27" name="Textplatzhalter 14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7048785" y="1257836"/>
            <a:ext cx="1845739" cy="1665225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>
              <a:buClr>
                <a:schemeClr val="accent2"/>
              </a:buClr>
              <a:buFont typeface="Wingdings" charset="2"/>
              <a:buChar char="§"/>
              <a:defRPr sz="1400" b="0" i="0" baseline="0">
                <a:latin typeface="Arial" charset="0"/>
                <a:ea typeface="Arial" charset="0"/>
                <a:cs typeface="Arial" charset="0"/>
              </a:defRPr>
            </a:lvl1pPr>
            <a:lvl2pPr marL="742932" indent="-285744">
              <a:buClr>
                <a:srgbClr val="EE2063"/>
              </a:buClr>
              <a:buFont typeface="Wingdings" panose="05000000000000000000" pitchFamily="2" charset="2"/>
              <a:buChar char="§"/>
              <a:defRPr sz="1400" baseline="0"/>
            </a:lvl2pPr>
            <a:lvl3pPr marL="1257269" indent="-342891">
              <a:buClr>
                <a:srgbClr val="EE2063"/>
              </a:buClr>
              <a:buFont typeface="Wingdings" panose="05000000000000000000" pitchFamily="2" charset="2"/>
              <a:buChar char="§"/>
              <a:defRPr sz="1400"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 noProof="0" dirty="0"/>
              <a:t>Click here to add text</a:t>
            </a:r>
          </a:p>
        </p:txBody>
      </p:sp>
      <p:cxnSp>
        <p:nvCxnSpPr>
          <p:cNvPr id="17" name="Straight Connector 3"/>
          <p:cNvCxnSpPr/>
          <p:nvPr userDrawn="1"/>
        </p:nvCxnSpPr>
        <p:spPr>
          <a:xfrm>
            <a:off x="991420" y="864637"/>
            <a:ext cx="8152581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8" name="Picture 6" descr="Element_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78465" cy="5143500"/>
          </a:xfrm>
          <a:prstGeom prst="rect">
            <a:avLst/>
          </a:prstGeom>
        </p:spPr>
      </p:pic>
      <p:sp>
        <p:nvSpPr>
          <p:cNvPr id="19" name="Rectangle 16"/>
          <p:cNvSpPr/>
          <p:nvPr userDrawn="1"/>
        </p:nvSpPr>
        <p:spPr>
          <a:xfrm>
            <a:off x="0" y="4771406"/>
            <a:ext cx="67627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37F51855-E86A-3347-942C-661AD0C29B39}" type="slidenum">
              <a:rPr lang="en-US" sz="800" b="0" i="0" smtClean="0">
                <a:solidFill>
                  <a:srgbClr val="EE2063"/>
                </a:solidFill>
                <a:latin typeface="Helvetica Neue Medium"/>
                <a:cs typeface="Helvetica Neue Medium"/>
              </a:rPr>
              <a:pPr algn="ctr"/>
              <a:t>‹#›</a:t>
            </a:fld>
            <a:endParaRPr lang="en-US" sz="800" b="0" i="0" dirty="0">
              <a:solidFill>
                <a:srgbClr val="EE2063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0160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47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41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45" r:id="rId8"/>
    <p:sldLayoutId id="2147483739" r:id="rId9"/>
    <p:sldLayoutId id="2147483740" r:id="rId10"/>
    <p:sldLayoutId id="2147483741" r:id="rId11"/>
    <p:sldLayoutId id="2147483742" r:id="rId12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3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AE6212-FB84-4966-9E18-5616417D1D2B}"/>
              </a:ext>
            </a:extLst>
          </p:cNvPr>
          <p:cNvSpPr txBox="1"/>
          <p:nvPr/>
        </p:nvSpPr>
        <p:spPr>
          <a:xfrm>
            <a:off x="0" y="372313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25 June 2018</a:t>
            </a:r>
          </a:p>
          <a:p>
            <a:pPr algn="ctr"/>
            <a:r>
              <a:rPr lang="en-US" b="1" dirty="0"/>
              <a:t>Hilton Park Hotel, </a:t>
            </a:r>
            <a:r>
              <a:rPr lang="en-ZA" b="1" dirty="0"/>
              <a:t>Nicosia, Cyprus</a:t>
            </a:r>
            <a:endParaRPr lang="en-US" b="1" dirty="0"/>
          </a:p>
          <a:p>
            <a:pPr algn="ctr"/>
            <a:r>
              <a:rPr lang="en-US" b="1" dirty="0"/>
              <a:t>Stavros </a:t>
            </a:r>
            <a:r>
              <a:rPr lang="en-US" b="1" dirty="0" err="1"/>
              <a:t>Nicolaou</a:t>
            </a:r>
            <a:endParaRPr lang="en-ZA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8CB3B53-A916-4D1A-B736-B1C836888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575" y="343333"/>
            <a:ext cx="3290850" cy="777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0846026-3E65-421B-AA96-064A93E686F8}"/>
              </a:ext>
            </a:extLst>
          </p:cNvPr>
          <p:cNvSpPr/>
          <p:nvPr/>
        </p:nvSpPr>
        <p:spPr>
          <a:xfrm>
            <a:off x="2197865" y="172933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17365D"/>
                </a:solidFill>
                <a:latin typeface="Cambria" panose="02040503050406030204" pitchFamily="18" charset="0"/>
              </a:rPr>
              <a:t>Opportunities and Potentials for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800" dirty="0">
                <a:solidFill>
                  <a:srgbClr val="17365D"/>
                </a:solidFill>
                <a:latin typeface="Cambria" panose="02040503050406030204" pitchFamily="18" charset="0"/>
              </a:rPr>
              <a:t>Cyprus and Beyond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0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2029F754-13F3-41F2-A4B6-D97F1D8EB16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8758" r="18758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FF734B31-39E9-4D74-B0A4-92E06D25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09" y="117081"/>
            <a:ext cx="3527555" cy="399777"/>
          </a:xfrm>
        </p:spPr>
        <p:txBody>
          <a:bodyPr/>
          <a:lstStyle/>
          <a:p>
            <a:r>
              <a:rPr lang="en-ZA" dirty="0"/>
              <a:t>The Working Groups -  The Engine of the BRICS Business Council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8E897F-ADD5-41A5-9AE2-1C0926C0676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1420" y="1719469"/>
            <a:ext cx="3212408" cy="1847576"/>
          </a:xfrm>
        </p:spPr>
        <p:txBody>
          <a:bodyPr/>
          <a:lstStyle/>
          <a:p>
            <a:pPr lvl="1">
              <a:buClr>
                <a:schemeClr val="tx1">
                  <a:lumMod val="75000"/>
                  <a:lumOff val="25000"/>
                </a:schemeClr>
              </a:buClr>
              <a:buBlip>
                <a:blip r:embed="rId3"/>
              </a:buBlip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Appoint members, hold regular, </a:t>
            </a:r>
            <a:r>
              <a:rPr lang="en-ZA" sz="1800" dirty="0" err="1">
                <a:latin typeface="Arial" panose="020B0604020202020204" pitchFamily="34" charset="0"/>
                <a:cs typeface="Arial" panose="020B0604020202020204" pitchFamily="34" charset="0"/>
              </a:rPr>
              <a:t>minuted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meetings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Blip>
                <a:blip r:embed="rId3"/>
              </a:buBlip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Ensure there is a strategy and work programme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Blip>
                <a:blip r:embed="rId3"/>
              </a:buBlip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Provide regular feedback to the SABBC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Blip>
                <a:blip r:embed="rId3"/>
              </a:buBlip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Liaise with business and business associations</a:t>
            </a:r>
          </a:p>
          <a:p>
            <a:pPr>
              <a:buBlip>
                <a:blip r:embed="rId3"/>
              </a:buBlip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7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95189252-563E-4563-B0F3-D4C51E74848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29070" r="22861"/>
          <a:stretch/>
        </p:blipFill>
        <p:spPr>
          <a:xfrm>
            <a:off x="1163625" y="1257834"/>
            <a:ext cx="2087217" cy="1751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E5E132D8-BDB5-4C08-9C31-532080D5411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22736" r="22736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xmlns="" id="{82C8A69D-DE37-4E8C-A2DF-8700922EA09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l="14822" r="14822"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7426809B-6E50-4889-980B-7FAA901C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Working Group – Agri-business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BDFD8E3-C896-40E5-A80F-8F3AFA68F9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06224" y="3175515"/>
            <a:ext cx="2202020" cy="1745310"/>
          </a:xfrm>
        </p:spPr>
        <p:txBody>
          <a:bodyPr/>
          <a:lstStyle/>
          <a:p>
            <a:pPr marL="0" indent="0" algn="ctr">
              <a:buNone/>
            </a:pPr>
            <a:r>
              <a:rPr lang="en-ZA" b="1" u="sng" dirty="0"/>
              <a:t>Chair</a:t>
            </a:r>
          </a:p>
          <a:p>
            <a:endParaRPr lang="en-ZA" dirty="0"/>
          </a:p>
          <a:p>
            <a:pPr marL="0" indent="0" algn="ctr">
              <a:buNone/>
            </a:pPr>
            <a:r>
              <a:rPr lang="en-ZA" i="1" dirty="0" err="1"/>
              <a:t>Slauzy</a:t>
            </a:r>
            <a:r>
              <a:rPr lang="en-ZA" i="1" dirty="0"/>
              <a:t> Mogami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BE841F6-3E6A-4828-8A40-211ACB0C97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ZA" b="1" u="sng" dirty="0"/>
              <a:t>Past Achievements</a:t>
            </a:r>
          </a:p>
          <a:p>
            <a:pPr>
              <a:buBlip>
                <a:blip r:embed="rId5"/>
              </a:buBlip>
            </a:pPr>
            <a:r>
              <a:rPr lang="en-ZA" dirty="0"/>
              <a:t>Conducted discussions to promote sustainable forest management, the elimination of trade barriers, and the expedition of the development of forest products trade.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3961B2D-ECEA-45EE-97F8-661C64BD7D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ZA" b="1" u="sng" dirty="0"/>
              <a:t>Looking Forward</a:t>
            </a:r>
          </a:p>
          <a:p>
            <a:pPr>
              <a:buBlip>
                <a:blip r:embed="rId5"/>
              </a:buBlip>
            </a:pPr>
            <a:r>
              <a:rPr lang="en-ZA" dirty="0"/>
              <a:t>Proposal of MOU for establishment of a BRICS Seed Bank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59747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D8362364-004C-440F-B8B8-148A8FA3F4A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1" b="2863"/>
          <a:stretch/>
        </p:blipFill>
        <p:spPr>
          <a:xfrm>
            <a:off x="1034379" y="2647140"/>
            <a:ext cx="2203450" cy="2140356"/>
          </a:xfrm>
          <a:prstGeom prst="rect">
            <a:avLst/>
          </a:prstGeo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FDD833BA-68CA-4FAB-997A-D4DD67FC011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/>
          <a:srcRect t="804" b="1243"/>
          <a:stretch/>
        </p:blipFill>
        <p:spPr>
          <a:xfrm>
            <a:off x="6688980" y="2829861"/>
            <a:ext cx="2185085" cy="2140356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7DE02BE7-D3A0-4AF6-BEC6-9EF930C9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Working Group - Deregulation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E2388EF-B123-4154-9344-BCBAF7FDD6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35809" y="1257835"/>
            <a:ext cx="2202020" cy="1745310"/>
          </a:xfrm>
        </p:spPr>
        <p:txBody>
          <a:bodyPr/>
          <a:lstStyle/>
          <a:p>
            <a:pPr marL="0" indent="0" algn="ctr">
              <a:buNone/>
            </a:pPr>
            <a:r>
              <a:rPr lang="en-ZA" b="1" u="sng" dirty="0"/>
              <a:t>Chair</a:t>
            </a:r>
            <a:endParaRPr lang="en-ZA" dirty="0"/>
          </a:p>
          <a:p>
            <a:pPr marL="0" indent="0" algn="ctr">
              <a:buNone/>
            </a:pPr>
            <a:endParaRPr lang="en-ZA" b="1" u="sng" dirty="0"/>
          </a:p>
          <a:p>
            <a:pPr marL="0" indent="0" algn="ctr">
              <a:buNone/>
            </a:pPr>
            <a:r>
              <a:rPr lang="en-ZA" i="1" dirty="0"/>
              <a:t>Sunil </a:t>
            </a:r>
            <a:r>
              <a:rPr lang="en-ZA" i="1" dirty="0" err="1"/>
              <a:t>Geness</a:t>
            </a:r>
            <a:endParaRPr lang="en-ZA" i="1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AE604D88-8C30-4046-9A6D-4E5CA4DC822D}"/>
              </a:ext>
            </a:extLst>
          </p:cNvPr>
          <p:cNvSpPr txBox="1">
            <a:spLocks/>
          </p:cNvSpPr>
          <p:nvPr/>
        </p:nvSpPr>
        <p:spPr bwMode="gray">
          <a:xfrm>
            <a:off x="6688980" y="1243461"/>
            <a:ext cx="2202020" cy="1745310"/>
          </a:xfrm>
          <a:prstGeom prst="rect">
            <a:avLst/>
          </a:prstGeom>
        </p:spPr>
        <p:txBody>
          <a:bodyPr lIns="0" tIns="0" rIns="0" bIns="0" numCol="1"/>
          <a:lstStyle>
            <a:lvl1pPr marL="285744" indent="-285744" algn="l" defTabSz="457189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Char char="§"/>
              <a:defRPr sz="1400" b="0" i="0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Clr>
                <a:srgbClr val="EE2063"/>
              </a:buClr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269" indent="-342891" algn="l" defTabSz="457189" rtl="0" eaLnBrk="1" latinLnBrk="0" hangingPunct="1">
              <a:spcBef>
                <a:spcPct val="20000"/>
              </a:spcBef>
              <a:buClr>
                <a:srgbClr val="EE2063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ZA" b="1" u="sng" dirty="0"/>
              <a:t>Looking Forward</a:t>
            </a:r>
          </a:p>
          <a:p>
            <a:pPr algn="ctr">
              <a:buFont typeface="Wingdings" charset="2"/>
              <a:buBlip>
                <a:blip r:embed="rId4"/>
              </a:buBlip>
            </a:pPr>
            <a:endParaRPr lang="en-ZA" dirty="0"/>
          </a:p>
          <a:p>
            <a:pPr>
              <a:buBlip>
                <a:blip r:embed="rId4"/>
              </a:buBlip>
            </a:pPr>
            <a:r>
              <a:rPr lang="en-ZA" dirty="0"/>
              <a:t>Easing border controls to enable Africans to more freely do business</a:t>
            </a:r>
          </a:p>
        </p:txBody>
      </p:sp>
      <p:pic>
        <p:nvPicPr>
          <p:cNvPr id="8" name="Picture Placeholder 11">
            <a:extLst>
              <a:ext uri="{FF2B5EF4-FFF2-40B4-BE49-F238E27FC236}">
                <a16:creationId xmlns:a16="http://schemas.microsoft.com/office/drawing/2014/main" xmlns="" id="{17F499A1-EF04-4F2C-A7BD-6129639D4B9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22736" r="22736"/>
          <a:stretch>
            <a:fillRect/>
          </a:stretch>
        </p:blipFill>
        <p:spPr>
          <a:xfrm>
            <a:off x="3787887" y="1257835"/>
            <a:ext cx="2202020" cy="1751697"/>
          </a:xfr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xmlns="" id="{B5B20394-3096-4173-B17E-D5A229F01A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87887" y="3096002"/>
            <a:ext cx="2202020" cy="1745310"/>
          </a:xfrm>
        </p:spPr>
        <p:txBody>
          <a:bodyPr/>
          <a:lstStyle/>
          <a:p>
            <a:pPr marL="0" indent="0" algn="ctr">
              <a:buNone/>
            </a:pPr>
            <a:r>
              <a:rPr lang="en-ZA" b="1" u="sng" dirty="0"/>
              <a:t>Past Achievements</a:t>
            </a:r>
          </a:p>
          <a:p>
            <a:pPr>
              <a:buBlip>
                <a:blip r:embed="rId4"/>
              </a:buBlip>
            </a:pPr>
            <a:r>
              <a:rPr lang="en-ZA" dirty="0"/>
              <a:t>South Africa has signalled its commitment to a ten-year visa for foreign businesses.</a:t>
            </a:r>
          </a:p>
        </p:txBody>
      </p:sp>
    </p:spTree>
    <p:extLst>
      <p:ext uri="{BB962C8B-B14F-4D97-AF65-F5344CB8AC3E}">
        <p14:creationId xmlns:p14="http://schemas.microsoft.com/office/powerpoint/2010/main" val="383699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xmlns="" id="{6B265C2F-28D2-47A7-9920-97C9A5764BB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9890" r="9890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7B21515C-846D-4524-A71C-FAFA9EB181D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/>
          <a:srcRect l="17200" r="25480"/>
          <a:stretch/>
        </p:blipFill>
        <p:spPr>
          <a:xfrm>
            <a:off x="6539965" y="1257835"/>
            <a:ext cx="2202020" cy="1751697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7426809B-6E50-4889-980B-7FAA901C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Working Group – Energy and Green Economy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BDFD8E3-C896-40E5-A80F-8F3AFA68F9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ZA" b="1" u="sng" dirty="0"/>
              <a:t>Chair</a:t>
            </a:r>
          </a:p>
          <a:p>
            <a:endParaRPr lang="en-ZA" dirty="0"/>
          </a:p>
          <a:p>
            <a:pPr marL="0" indent="0" algn="ctr">
              <a:buNone/>
            </a:pPr>
            <a:r>
              <a:rPr lang="en-ZA" i="1" dirty="0"/>
              <a:t>Brian Dames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BE841F6-3E6A-4828-8A40-211ACB0C97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ZA" b="1" u="sng" dirty="0"/>
              <a:t>Past Achievements</a:t>
            </a:r>
          </a:p>
          <a:p>
            <a:pPr algn="ctr"/>
            <a:endParaRPr lang="en-ZA" dirty="0"/>
          </a:p>
          <a:p>
            <a:pPr>
              <a:buBlip>
                <a:blip r:embed="rId4"/>
              </a:buBlip>
            </a:pPr>
            <a:r>
              <a:rPr lang="en-ZA" dirty="0"/>
              <a:t>Proposed the creation of a BRICS Energy Excellence Centre in Africa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3961B2D-ECEA-45EE-97F8-661C64BD7D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ZA" b="1" u="sng" dirty="0"/>
              <a:t>Looking Forward</a:t>
            </a:r>
          </a:p>
          <a:p>
            <a:pPr algn="ctr"/>
            <a:endParaRPr lang="en-ZA" dirty="0"/>
          </a:p>
          <a:p>
            <a:pPr algn="ctr">
              <a:buBlip>
                <a:blip r:embed="rId4"/>
              </a:buBlip>
            </a:pPr>
            <a:r>
              <a:rPr lang="en-ZA" dirty="0"/>
              <a:t>MOU with the New Development Bank (NDB) on a Clean Energy Fund (EGE WG)</a:t>
            </a:r>
          </a:p>
          <a:p>
            <a:endParaRPr lang="en-ZA" b="1" u="sng" dirty="0"/>
          </a:p>
          <a:p>
            <a:endParaRPr lang="en-ZA" dirty="0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xmlns="" id="{5F806615-2201-4384-BB55-C9A07929427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t="10198" b="36738"/>
          <a:stretch/>
        </p:blipFill>
        <p:spPr>
          <a:xfrm>
            <a:off x="991419" y="1257835"/>
            <a:ext cx="2202020" cy="1751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887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DE02BE7-D3A0-4AF6-BEC6-9EF930C9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Working Group – Financial Services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E2388EF-B123-4154-9344-BCBAF7FDD6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8365" y="1243461"/>
            <a:ext cx="2202020" cy="1745310"/>
          </a:xfrm>
        </p:spPr>
        <p:txBody>
          <a:bodyPr/>
          <a:lstStyle/>
          <a:p>
            <a:pPr marL="0" indent="0" algn="ctr">
              <a:buNone/>
            </a:pPr>
            <a:r>
              <a:rPr lang="en-ZA" b="1" u="sng" dirty="0"/>
              <a:t>Chair</a:t>
            </a:r>
            <a:endParaRPr lang="en-ZA" dirty="0"/>
          </a:p>
          <a:p>
            <a:pPr marL="0" indent="0" algn="ctr">
              <a:buNone/>
            </a:pPr>
            <a:endParaRPr lang="en-ZA" b="1" u="sng" dirty="0"/>
          </a:p>
          <a:p>
            <a:pPr marL="0" indent="0" algn="ctr">
              <a:buNone/>
            </a:pPr>
            <a:r>
              <a:rPr lang="en-ZA" i="1" dirty="0"/>
              <a:t>Geoffrey </a:t>
            </a:r>
            <a:r>
              <a:rPr lang="en-ZA" i="1" dirty="0" err="1"/>
              <a:t>Qhena</a:t>
            </a:r>
            <a:endParaRPr lang="en-ZA" i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6B7C0C20-9FFF-4A4C-BDEF-FDD27CC3E8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46661" y="1243461"/>
            <a:ext cx="3565132" cy="3046859"/>
          </a:xfrm>
        </p:spPr>
        <p:txBody>
          <a:bodyPr/>
          <a:lstStyle/>
          <a:p>
            <a:pPr marL="0" indent="0" algn="ctr">
              <a:buNone/>
            </a:pPr>
            <a:r>
              <a:rPr lang="en-ZA" b="1" u="sng" dirty="0"/>
              <a:t>Looking Forward</a:t>
            </a:r>
          </a:p>
          <a:p>
            <a:pPr algn="ctr">
              <a:buBlip>
                <a:blip r:embed="rId2"/>
              </a:buBlip>
            </a:pPr>
            <a:endParaRPr lang="en-ZA" dirty="0"/>
          </a:p>
          <a:p>
            <a:pPr>
              <a:buBlip>
                <a:blip r:embed="rId2">
                  <a:extLst/>
                </a:blip>
              </a:buBlip>
            </a:pPr>
            <a:r>
              <a:rPr lang="en-ZA" sz="1200" dirty="0"/>
              <a:t>Establishment of a BRICS Credit Rating Agency</a:t>
            </a:r>
          </a:p>
          <a:p>
            <a:r>
              <a:rPr lang="en-US" sz="1200" dirty="0"/>
              <a:t>BBC – NDB MOU Implementation Document ;</a:t>
            </a:r>
          </a:p>
          <a:p>
            <a:r>
              <a:rPr lang="en-US" sz="1200" dirty="0"/>
              <a:t>New International Card Payment System (NICPS) Project Endorsement;</a:t>
            </a:r>
          </a:p>
          <a:p>
            <a:r>
              <a:rPr lang="en-US" sz="1200" dirty="0"/>
              <a:t> Establishment of a network of Sovereign Wealth Funds;</a:t>
            </a:r>
          </a:p>
          <a:p>
            <a:r>
              <a:rPr lang="en-US" sz="1200" dirty="0"/>
              <a:t>Implementation of the signed Insurance and Reinsurance Support Framework and</a:t>
            </a:r>
          </a:p>
          <a:p>
            <a:r>
              <a:rPr lang="en-US" sz="1200" dirty="0"/>
              <a:t>Establishment of a Small Medium Enterprises Fund (SME) and Infrastructure Financing Fund.</a:t>
            </a:r>
          </a:p>
          <a:p>
            <a:endParaRPr lang="en-US" dirty="0"/>
          </a:p>
          <a:p>
            <a:pPr>
              <a:buBlip>
                <a:blip r:embed="rId2"/>
              </a:buBlip>
            </a:pPr>
            <a:endParaRPr lang="en-ZA" dirty="0"/>
          </a:p>
          <a:p>
            <a:pPr>
              <a:buBlip>
                <a:blip r:embed="rId2"/>
              </a:buBlip>
            </a:pPr>
            <a:endParaRPr lang="en-ZA" b="1" dirty="0"/>
          </a:p>
          <a:p>
            <a:pPr>
              <a:buBlip>
                <a:blip r:embed="rId2"/>
              </a:buBlip>
            </a:pPr>
            <a:endParaRPr lang="en-ZA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71E99258-2380-4F17-B9E7-F7982C02E26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2023" b="25643"/>
          <a:stretch/>
        </p:blipFill>
        <p:spPr>
          <a:xfrm>
            <a:off x="1641638" y="2591611"/>
            <a:ext cx="2232389" cy="1698709"/>
          </a:xfr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CCB1F4E8-31D2-4F68-B4C5-BD47DE1046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73226" y="979539"/>
            <a:ext cx="2202020" cy="1751697"/>
          </a:xfrm>
        </p:spPr>
      </p:sp>
    </p:spTree>
    <p:extLst>
      <p:ext uri="{BB962C8B-B14F-4D97-AF65-F5344CB8AC3E}">
        <p14:creationId xmlns:p14="http://schemas.microsoft.com/office/powerpoint/2010/main" val="3323968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FE462B6B-0736-4A4C-AC0E-B7BBF69B400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b="32474"/>
          <a:stretch/>
        </p:blipFill>
        <p:spPr>
          <a:xfrm>
            <a:off x="1587767" y="1257835"/>
            <a:ext cx="2202020" cy="1751697"/>
          </a:xfrm>
          <a:prstGeom prst="rect">
            <a:avLst/>
          </a:prstGeo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CD944EC7-3BDF-463E-BA42-70F0B533687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/>
          <a:srcRect l="581" r="14166"/>
          <a:stretch/>
        </p:blipFill>
        <p:spPr>
          <a:xfrm>
            <a:off x="3762744" y="3398189"/>
            <a:ext cx="2609932" cy="1745311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7426809B-6E50-4889-980B-7FAA901C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Working Group – Infrastructure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BDFD8E3-C896-40E5-A80F-8F3AFA68F9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7699" y="3330771"/>
            <a:ext cx="2202020" cy="1745310"/>
          </a:xfrm>
        </p:spPr>
        <p:txBody>
          <a:bodyPr/>
          <a:lstStyle/>
          <a:p>
            <a:pPr marL="0" indent="0" algn="ctr">
              <a:buNone/>
            </a:pPr>
            <a:r>
              <a:rPr lang="en-ZA" b="1" u="sng" dirty="0"/>
              <a:t>Chair</a:t>
            </a:r>
          </a:p>
          <a:p>
            <a:endParaRPr lang="en-ZA" dirty="0"/>
          </a:p>
          <a:p>
            <a:pPr marL="0" indent="0" algn="ctr">
              <a:buNone/>
            </a:pPr>
            <a:r>
              <a:rPr lang="en-ZA" i="1" dirty="0"/>
              <a:t>Ravindra Nair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3961B2D-ECEA-45EE-97F8-661C64BD7D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13556" y="2177281"/>
            <a:ext cx="2330444" cy="2681555"/>
          </a:xfrm>
        </p:spPr>
        <p:txBody>
          <a:bodyPr/>
          <a:lstStyle/>
          <a:p>
            <a:pPr marL="0" indent="0" algn="ctr">
              <a:buNone/>
            </a:pPr>
            <a:r>
              <a:rPr lang="en-ZA" b="1" u="sng" dirty="0"/>
              <a:t>Looking Forward</a:t>
            </a:r>
          </a:p>
          <a:p>
            <a:pPr>
              <a:buBlip>
                <a:blip r:embed="rId4"/>
              </a:buBlip>
            </a:pPr>
            <a:endParaRPr lang="en-ZA" dirty="0"/>
          </a:p>
          <a:p>
            <a:pPr>
              <a:buBlip>
                <a:blip r:embed="rId4"/>
              </a:buBlip>
            </a:pPr>
            <a:r>
              <a:rPr lang="en-US" sz="1100" dirty="0"/>
              <a:t>Launch of Infrastructure Portal</a:t>
            </a:r>
          </a:p>
          <a:p>
            <a:pPr>
              <a:buBlip>
                <a:blip r:embed="rId4"/>
              </a:buBlip>
            </a:pPr>
            <a:r>
              <a:rPr lang="en-US" sz="1100" dirty="0"/>
              <a:t>Partnership with NEPAD Agency/AU</a:t>
            </a:r>
          </a:p>
          <a:p>
            <a:pPr>
              <a:buBlip>
                <a:blip r:embed="rId4"/>
              </a:buBlip>
            </a:pPr>
            <a:r>
              <a:rPr lang="en-US" sz="1100" dirty="0"/>
              <a:t>Transport Network Development</a:t>
            </a:r>
          </a:p>
          <a:p>
            <a:pPr>
              <a:buBlip>
                <a:blip r:embed="rId4"/>
              </a:buBlip>
            </a:pPr>
            <a:r>
              <a:rPr lang="en-US" sz="1100" dirty="0"/>
              <a:t>Skills Transfer Programme</a:t>
            </a:r>
          </a:p>
          <a:p>
            <a:pPr>
              <a:buBlip>
                <a:blip r:embed="rId4"/>
              </a:buBlip>
            </a:pPr>
            <a:r>
              <a:rPr lang="en-ZA" sz="1100" dirty="0"/>
              <a:t>African Union’s North South Development Corridor</a:t>
            </a:r>
          </a:p>
          <a:p>
            <a:pPr>
              <a:buBlip>
                <a:blip r:embed="rId4"/>
              </a:buBlip>
            </a:pPr>
            <a:r>
              <a:rPr lang="en-ZA" sz="1100" dirty="0"/>
              <a:t>Electricity generation and transmission infrastructure in Africa</a:t>
            </a:r>
          </a:p>
          <a:p>
            <a:endParaRPr lang="en-ZA" sz="1200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F3961B2D-ECEA-45EE-97F8-661C64BD7D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89787" y="935461"/>
            <a:ext cx="3039070" cy="2253751"/>
          </a:xfrm>
        </p:spPr>
        <p:txBody>
          <a:bodyPr/>
          <a:lstStyle/>
          <a:p>
            <a:pPr marL="0" indent="0" algn="ctr">
              <a:buNone/>
            </a:pPr>
            <a:r>
              <a:rPr lang="en-ZA" b="1" u="sng" dirty="0"/>
              <a:t>Funding Achievements</a:t>
            </a:r>
          </a:p>
          <a:p>
            <a:pPr>
              <a:buBlip>
                <a:blip r:embed="rId4"/>
              </a:buBlip>
            </a:pPr>
            <a:r>
              <a:rPr lang="en-ZA" sz="1100" dirty="0"/>
              <a:t>Funding of Transnet &amp; Saldehco – Public Private Partnership Project</a:t>
            </a:r>
          </a:p>
          <a:p>
            <a:pPr>
              <a:buBlip>
                <a:blip r:embed="rId4"/>
              </a:buBlip>
            </a:pPr>
            <a:r>
              <a:rPr lang="en-ZA" sz="1100" dirty="0"/>
              <a:t>NDB funding of Durban container berth project</a:t>
            </a:r>
          </a:p>
          <a:p>
            <a:pPr>
              <a:buBlip>
                <a:blip r:embed="rId4"/>
              </a:buBlip>
            </a:pPr>
            <a:r>
              <a:rPr lang="en-ZA" sz="1100" dirty="0"/>
              <a:t>Memorandum of Understanding with </a:t>
            </a:r>
            <a:r>
              <a:rPr lang="en-ZA" sz="1100" dirty="0" err="1"/>
              <a:t>Chang’an</a:t>
            </a:r>
            <a:r>
              <a:rPr lang="en-ZA" sz="1100" dirty="0"/>
              <a:t> University</a:t>
            </a:r>
          </a:p>
          <a:p>
            <a:pPr>
              <a:buBlip>
                <a:blip r:embed="rId4"/>
              </a:buBlip>
            </a:pPr>
            <a:r>
              <a:rPr lang="en-US" sz="1100" dirty="0"/>
              <a:t>Transnet-RZD (Russian Railways) Cooperation Roadmap</a:t>
            </a:r>
            <a:endParaRPr lang="en-ZA" sz="1100" dirty="0"/>
          </a:p>
          <a:p>
            <a:pPr>
              <a:buBlip>
                <a:blip r:embed="rId4"/>
              </a:buBlip>
            </a:pPr>
            <a:r>
              <a:rPr lang="en-ZA" sz="1100" dirty="0"/>
              <a:t>Establishment of Mahindra Vehicle Plant in Durban</a:t>
            </a:r>
          </a:p>
          <a:p>
            <a:pPr>
              <a:buBlip>
                <a:blip r:embed="rId4"/>
              </a:buBlip>
            </a:pPr>
            <a:r>
              <a:rPr lang="en-US" sz="1100" dirty="0"/>
              <a:t>R10bn funding of </a:t>
            </a:r>
            <a:r>
              <a:rPr lang="en-ZA" sz="1100" dirty="0" err="1"/>
              <a:t>Musina-Makhado</a:t>
            </a:r>
            <a:r>
              <a:rPr lang="en-ZA" sz="1100" dirty="0"/>
              <a:t> Special Economic Zone</a:t>
            </a:r>
          </a:p>
        </p:txBody>
      </p:sp>
    </p:spTree>
    <p:extLst>
      <p:ext uri="{BB962C8B-B14F-4D97-AF65-F5344CB8AC3E}">
        <p14:creationId xmlns:p14="http://schemas.microsoft.com/office/powerpoint/2010/main" val="2665256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846917B2-EE85-4B7B-9DC3-415D7244861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l="17604" r="16554" b="12762"/>
          <a:stretch/>
        </p:blipFill>
        <p:spPr>
          <a:xfrm>
            <a:off x="2600199" y="2782462"/>
            <a:ext cx="1307922" cy="172406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7DE02BE7-D3A0-4AF6-BEC6-9EF930C9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Working Group - Manufacturing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E2388EF-B123-4154-9344-BCBAF7FDD6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35809" y="1257835"/>
            <a:ext cx="2202020" cy="1745310"/>
          </a:xfrm>
        </p:spPr>
        <p:txBody>
          <a:bodyPr/>
          <a:lstStyle/>
          <a:p>
            <a:pPr marL="0" indent="0" algn="ctr">
              <a:buNone/>
            </a:pPr>
            <a:r>
              <a:rPr lang="en-ZA" b="1" u="sng" dirty="0"/>
              <a:t>Co-chairs</a:t>
            </a:r>
            <a:endParaRPr lang="en-ZA" dirty="0"/>
          </a:p>
          <a:p>
            <a:pPr marL="0" indent="0" algn="ctr">
              <a:buNone/>
            </a:pPr>
            <a:endParaRPr lang="en-ZA" b="1" u="sng" dirty="0"/>
          </a:p>
          <a:p>
            <a:pPr marL="0" indent="0" algn="ctr">
              <a:buNone/>
            </a:pPr>
            <a:r>
              <a:rPr lang="en-ZA" i="1" dirty="0"/>
              <a:t>Gilbert </a:t>
            </a:r>
            <a:r>
              <a:rPr lang="en-ZA" i="1" dirty="0" err="1"/>
              <a:t>Mosena</a:t>
            </a:r>
            <a:endParaRPr lang="en-ZA" i="1" dirty="0"/>
          </a:p>
          <a:p>
            <a:pPr marL="0" indent="0" algn="ctr">
              <a:buNone/>
            </a:pPr>
            <a:endParaRPr lang="en-ZA" i="1" dirty="0"/>
          </a:p>
          <a:p>
            <a:pPr marL="0" indent="0" algn="ctr">
              <a:buNone/>
            </a:pPr>
            <a:r>
              <a:rPr lang="en-ZA" i="1" dirty="0"/>
              <a:t>Nizam </a:t>
            </a:r>
            <a:r>
              <a:rPr lang="en-ZA" i="1" dirty="0" err="1"/>
              <a:t>Kalla</a:t>
            </a:r>
            <a:endParaRPr lang="en-ZA" i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8A00322-D1CB-4EFE-BB3D-E9CB5E4D1B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50704" y="899420"/>
            <a:ext cx="5893906" cy="1745310"/>
          </a:xfrm>
        </p:spPr>
        <p:txBody>
          <a:bodyPr/>
          <a:lstStyle/>
          <a:p>
            <a:pPr marL="0" indent="0" algn="ctr">
              <a:buNone/>
            </a:pPr>
            <a:r>
              <a:rPr lang="en-ZA" b="1" u="sng" dirty="0"/>
              <a:t>Past Achievements</a:t>
            </a:r>
          </a:p>
          <a:p>
            <a:pPr algn="ctr"/>
            <a:endParaRPr lang="en-ZA" dirty="0"/>
          </a:p>
          <a:p>
            <a:pPr algn="ctr">
              <a:buBlip>
                <a:blip r:embed="rId3"/>
              </a:buBlip>
            </a:pPr>
            <a:r>
              <a:rPr lang="en-ZA" dirty="0"/>
              <a:t>Organized an Academic Information Exchange between Aspen and the Far East University of the Russian Federation</a:t>
            </a:r>
          </a:p>
          <a:p>
            <a:pPr algn="ctr">
              <a:buBlip>
                <a:blip r:embed="rId3"/>
              </a:buBlip>
            </a:pPr>
            <a:r>
              <a:rPr lang="en-ZA" dirty="0"/>
              <a:t>The import to South Africa of plant and machinery from India and China with the associated technology and skills transfer agreements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xmlns="" id="{383D21AD-7EF4-4CB1-8132-1A71E7B05C6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/>
          <a:srcRect r="1115"/>
          <a:stretch/>
        </p:blipFill>
        <p:spPr>
          <a:xfrm>
            <a:off x="4572000" y="2782462"/>
            <a:ext cx="3536191" cy="1751245"/>
          </a:xfrm>
        </p:spPr>
      </p:pic>
      <p:pic>
        <p:nvPicPr>
          <p:cNvPr id="16" name="Picture Placeholder 15"/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" b="4538"/>
          <a:stretch>
            <a:fillRect/>
          </a:stretch>
        </p:blipFill>
        <p:spPr>
          <a:xfrm>
            <a:off x="788988" y="2754313"/>
            <a:ext cx="1347787" cy="1752600"/>
          </a:xfrm>
        </p:spPr>
      </p:pic>
    </p:spTree>
    <p:extLst>
      <p:ext uri="{BB962C8B-B14F-4D97-AF65-F5344CB8AC3E}">
        <p14:creationId xmlns:p14="http://schemas.microsoft.com/office/powerpoint/2010/main" val="1856944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1D48CFF6-D915-4CA7-9798-F59BCF8F5FF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0202" b="10202"/>
          <a:stretch>
            <a:fillRect/>
          </a:stretch>
        </p:blipFill>
        <p:spPr>
          <a:xfrm>
            <a:off x="1291993" y="1046849"/>
            <a:ext cx="2202020" cy="1751697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xmlns="" id="{F7D29180-BE4B-4F54-9B36-79376B795F9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/>
          <a:srcRect t="615" b="6273"/>
          <a:stretch/>
        </p:blipFill>
        <p:spPr>
          <a:xfrm>
            <a:off x="6433122" y="1616794"/>
            <a:ext cx="2395982" cy="222965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7426809B-6E50-4889-980B-7FAA901C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Working Group – Regional Aviation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BDFD8E3-C896-40E5-A80F-8F3AFA68F9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94012" y="1060028"/>
            <a:ext cx="2202020" cy="1745310"/>
          </a:xfrm>
        </p:spPr>
        <p:txBody>
          <a:bodyPr/>
          <a:lstStyle/>
          <a:p>
            <a:pPr marL="0" indent="0" algn="ctr">
              <a:buNone/>
            </a:pPr>
            <a:r>
              <a:rPr lang="en-ZA" b="1" u="sng" dirty="0"/>
              <a:t>Co-chairs</a:t>
            </a:r>
          </a:p>
          <a:p>
            <a:endParaRPr lang="en-ZA" dirty="0"/>
          </a:p>
          <a:p>
            <a:endParaRPr lang="en-ZA" dirty="0"/>
          </a:p>
          <a:p>
            <a:pPr marL="0" indent="0" algn="ctr">
              <a:buNone/>
            </a:pPr>
            <a:r>
              <a:rPr lang="en-ZA" i="1" dirty="0"/>
              <a:t>George </a:t>
            </a:r>
            <a:r>
              <a:rPr lang="en-ZA" i="1" dirty="0" err="1"/>
              <a:t>Sebulela</a:t>
            </a:r>
            <a:endParaRPr lang="en-ZA" i="1" dirty="0"/>
          </a:p>
          <a:p>
            <a:pPr marL="0" indent="0" algn="ctr">
              <a:buNone/>
            </a:pPr>
            <a:endParaRPr lang="en-ZA" i="1" dirty="0"/>
          </a:p>
          <a:p>
            <a:pPr marL="0" indent="0" algn="ctr">
              <a:buNone/>
            </a:pPr>
            <a:endParaRPr lang="en-ZA" i="1" dirty="0"/>
          </a:p>
          <a:p>
            <a:pPr marL="0" indent="0" algn="ctr">
              <a:buNone/>
            </a:pPr>
            <a:endParaRPr lang="en-ZA" i="1" dirty="0"/>
          </a:p>
          <a:p>
            <a:pPr marL="0" indent="0" algn="ctr">
              <a:buNone/>
            </a:pPr>
            <a:endParaRPr lang="en-ZA" i="1" dirty="0"/>
          </a:p>
          <a:p>
            <a:pPr marL="0" indent="0" algn="ctr">
              <a:buNone/>
            </a:pPr>
            <a:endParaRPr lang="en-ZA" i="1" dirty="0"/>
          </a:p>
          <a:p>
            <a:pPr marL="0" indent="0" algn="ctr">
              <a:buNone/>
            </a:pPr>
            <a:endParaRPr lang="en-ZA" i="1" dirty="0"/>
          </a:p>
          <a:p>
            <a:pPr marL="0" indent="0" algn="ctr">
              <a:buNone/>
            </a:pPr>
            <a:r>
              <a:rPr lang="en-ZA" i="1" dirty="0"/>
              <a:t>Javed Malik</a:t>
            </a:r>
          </a:p>
          <a:p>
            <a:pPr marL="0" indent="0" algn="ctr">
              <a:buNone/>
            </a:pPr>
            <a:endParaRPr lang="en-ZA" i="1" dirty="0"/>
          </a:p>
          <a:p>
            <a:pPr marL="0" indent="0" algn="ctr">
              <a:buNone/>
            </a:pPr>
            <a:r>
              <a:rPr lang="en-ZA" i="1" dirty="0"/>
              <a:t>Established at the BRICS Business Council Meeting in 2018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3961B2D-ECEA-45EE-97F8-661C64BD7D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ZA" b="1" u="sng" dirty="0"/>
          </a:p>
          <a:p>
            <a:endParaRPr lang="en-ZA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39669F91-659C-4476-901D-53EDF981923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t="10202" b="10202"/>
          <a:stretch>
            <a:fillRect/>
          </a:stretch>
        </p:blipFill>
        <p:spPr>
          <a:xfrm>
            <a:off x="1292225" y="3035300"/>
            <a:ext cx="2201863" cy="1752600"/>
          </a:xfrm>
        </p:spPr>
      </p:pic>
    </p:spTree>
    <p:extLst>
      <p:ext uri="{BB962C8B-B14F-4D97-AF65-F5344CB8AC3E}">
        <p14:creationId xmlns:p14="http://schemas.microsoft.com/office/powerpoint/2010/main" val="398586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DB08E030-44DC-44E7-9DCA-A5EB68BD343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4622" r="14622"/>
          <a:stretch>
            <a:fillRect/>
          </a:stretch>
        </p:blipFill>
        <p:spPr>
          <a:xfrm>
            <a:off x="1035809" y="2571750"/>
            <a:ext cx="2203450" cy="1752600"/>
          </a:xfrm>
          <a:prstGeom prst="rect">
            <a:avLst/>
          </a:prstGeo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9ED373D2-BC9B-4E28-9E54-30CC87B1F89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745" b="745"/>
          <a:stretch>
            <a:fillRect/>
          </a:stretch>
        </p:blipFill>
        <p:spPr>
          <a:xfrm>
            <a:off x="6620013" y="2571750"/>
            <a:ext cx="2201863" cy="1752600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7DE02BE7-D3A0-4AF6-BEC6-9EF930C9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Working Group – Skills Development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E2388EF-B123-4154-9344-BCBAF7FDD6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35809" y="1257835"/>
            <a:ext cx="2202020" cy="1745310"/>
          </a:xfrm>
        </p:spPr>
        <p:txBody>
          <a:bodyPr/>
          <a:lstStyle/>
          <a:p>
            <a:pPr marL="0" indent="0" algn="ctr">
              <a:buNone/>
            </a:pPr>
            <a:r>
              <a:rPr lang="en-ZA" b="1" u="sng" dirty="0"/>
              <a:t>Chair</a:t>
            </a:r>
            <a:endParaRPr lang="en-ZA" dirty="0"/>
          </a:p>
          <a:p>
            <a:pPr marL="0" indent="0" algn="ctr">
              <a:buNone/>
            </a:pPr>
            <a:endParaRPr lang="en-ZA" b="1" u="sng" dirty="0"/>
          </a:p>
          <a:p>
            <a:pPr marL="0" indent="0" algn="ctr">
              <a:buNone/>
            </a:pPr>
            <a:r>
              <a:rPr lang="en-ZA" i="1" dirty="0" err="1"/>
              <a:t>Bhabhalazi</a:t>
            </a:r>
            <a:r>
              <a:rPr lang="en-ZA" i="1" dirty="0"/>
              <a:t> </a:t>
            </a:r>
            <a:r>
              <a:rPr lang="en-ZA" i="1" dirty="0" err="1"/>
              <a:t>Bulunga</a:t>
            </a:r>
            <a:endParaRPr lang="en-ZA" i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8A00322-D1CB-4EFE-BB3D-E9CB5E4D1B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87887" y="1257835"/>
            <a:ext cx="2202020" cy="1745310"/>
          </a:xfrm>
        </p:spPr>
        <p:txBody>
          <a:bodyPr/>
          <a:lstStyle/>
          <a:p>
            <a:pPr marL="0" indent="0" algn="ctr">
              <a:buNone/>
            </a:pPr>
            <a:r>
              <a:rPr lang="en-ZA" b="1" u="sng" dirty="0"/>
              <a:t>Past Achievements</a:t>
            </a:r>
            <a:endParaRPr lang="en-ZA" dirty="0"/>
          </a:p>
          <a:p>
            <a:pPr>
              <a:buBlip>
                <a:blip r:embed="rId4"/>
              </a:buBlip>
            </a:pPr>
            <a:r>
              <a:rPr lang="en-ZA" dirty="0"/>
              <a:t>South African participation in the Russian project on Jobs of the Future in the Metals Industry</a:t>
            </a:r>
          </a:p>
          <a:p>
            <a:pPr>
              <a:buBlip>
                <a:blip r:embed="rId4"/>
              </a:buBlip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Conducted skills competitions for skills of the future under the Chair of China</a:t>
            </a:r>
          </a:p>
          <a:p>
            <a:pPr>
              <a:buBlip>
                <a:blip r:embed="rId4"/>
              </a:buBlip>
            </a:pPr>
            <a:r>
              <a:rPr lang="en-ZA" dirty="0"/>
              <a:t>Researched the impact of the 4</a:t>
            </a:r>
            <a:r>
              <a:rPr lang="en-ZA" baseline="30000" dirty="0"/>
              <a:t>th</a:t>
            </a:r>
            <a:r>
              <a:rPr lang="en-ZA" dirty="0"/>
              <a:t> industrial revolution on the manufacturing sector in the BRICS economies under the Chair of India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6B7C0C20-9FFF-4A4C-BDEF-FDD27CC3E8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39965" y="1257835"/>
            <a:ext cx="2202020" cy="1745310"/>
          </a:xfrm>
        </p:spPr>
        <p:txBody>
          <a:bodyPr/>
          <a:lstStyle/>
          <a:p>
            <a:pPr marL="0" indent="0" algn="ctr">
              <a:buNone/>
            </a:pPr>
            <a:r>
              <a:rPr lang="en-ZA" b="1" u="sng" dirty="0"/>
              <a:t>Looking Forward</a:t>
            </a:r>
          </a:p>
          <a:p>
            <a:pPr algn="ctr"/>
            <a:endParaRPr lang="en-ZA" dirty="0"/>
          </a:p>
          <a:p>
            <a:pPr algn="ctr">
              <a:buBlip>
                <a:blip r:embed="rId4"/>
              </a:buBlip>
            </a:pPr>
            <a:r>
              <a:rPr lang="en-ZA" dirty="0"/>
              <a:t>Hosting BRICS Skills Competition and Skills EXPO SA 2018</a:t>
            </a:r>
          </a:p>
        </p:txBody>
      </p:sp>
    </p:spTree>
    <p:extLst>
      <p:ext uri="{BB962C8B-B14F-4D97-AF65-F5344CB8AC3E}">
        <p14:creationId xmlns:p14="http://schemas.microsoft.com/office/powerpoint/2010/main" val="1102896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018016CC-F27D-4B3A-A9BD-0554538F7FC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948" r="2948"/>
          <a:stretch>
            <a:fillRect/>
          </a:stretch>
        </p:blipFill>
        <p:spPr>
          <a:xfrm>
            <a:off x="1804509" y="2398327"/>
            <a:ext cx="2193991" cy="1745310"/>
          </a:xfrm>
          <a:prstGeom prst="rect">
            <a:avLst/>
          </a:prstGeo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xmlns="" id="{BAF98F24-84B0-400D-BC7D-97761964F93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/>
          <a:srcRect l="2291" t="-71" r="901" b="262"/>
          <a:stretch/>
        </p:blipFill>
        <p:spPr>
          <a:xfrm>
            <a:off x="5804453" y="2178582"/>
            <a:ext cx="2047460" cy="2109709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7426809B-6E50-4889-980B-7FAA901C7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The Newest Working Group – Digital Economy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BDFD8E3-C896-40E5-A80F-8F3AFA68F9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96480" y="1305928"/>
            <a:ext cx="2202020" cy="1745310"/>
          </a:xfrm>
        </p:spPr>
        <p:txBody>
          <a:bodyPr/>
          <a:lstStyle/>
          <a:p>
            <a:pPr marL="0" indent="0" algn="ctr">
              <a:buNone/>
            </a:pPr>
            <a:r>
              <a:rPr lang="en-ZA" b="1" u="sng" dirty="0"/>
              <a:t>Chair</a:t>
            </a:r>
          </a:p>
          <a:p>
            <a:endParaRPr lang="en-ZA" dirty="0"/>
          </a:p>
          <a:p>
            <a:pPr marL="0" indent="0" algn="ctr">
              <a:buNone/>
            </a:pPr>
            <a:r>
              <a:rPr lang="en-ZA" i="1" dirty="0"/>
              <a:t>Hamilton </a:t>
            </a:r>
            <a:r>
              <a:rPr lang="en-ZA" i="1" dirty="0" err="1"/>
              <a:t>Ratshefola</a:t>
            </a:r>
            <a:endParaRPr lang="en-ZA" i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F3961B2D-ECEA-45EE-97F8-661C64BD7D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1773" y="2178582"/>
            <a:ext cx="2500211" cy="2662730"/>
          </a:xfrm>
        </p:spPr>
        <p:txBody>
          <a:bodyPr/>
          <a:lstStyle/>
          <a:p>
            <a:endParaRPr lang="en-ZA" b="1" u="sng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4236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EE21546-72C6-4396-B3DF-923EC6C0FB91}"/>
              </a:ext>
            </a:extLst>
          </p:cNvPr>
          <p:cNvSpPr/>
          <p:nvPr/>
        </p:nvSpPr>
        <p:spPr>
          <a:xfrm>
            <a:off x="-231169" y="3707685"/>
            <a:ext cx="9606337" cy="2741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BRICS Business Council 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E6E9A84-3E2E-4E1C-B038-EBF9B6A5E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045" y="195209"/>
            <a:ext cx="2619910" cy="33920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AE6212-FB84-4966-9E18-5616417D1D2B}"/>
              </a:ext>
            </a:extLst>
          </p:cNvPr>
          <p:cNvSpPr txBox="1"/>
          <p:nvPr/>
        </p:nvSpPr>
        <p:spPr>
          <a:xfrm>
            <a:off x="1" y="422267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dirty="0">
                <a:solidFill>
                  <a:schemeClr val="bg1">
                    <a:lumMod val="50000"/>
                  </a:schemeClr>
                </a:solidFill>
              </a:rPr>
              <a:t>Briefing Document prepared for Minister Davies – 31 May 2018</a:t>
            </a:r>
          </a:p>
        </p:txBody>
      </p:sp>
    </p:spTree>
    <p:extLst>
      <p:ext uri="{BB962C8B-B14F-4D97-AF65-F5344CB8AC3E}">
        <p14:creationId xmlns:p14="http://schemas.microsoft.com/office/powerpoint/2010/main" val="2541321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xmlns="" id="{7059DC9E-E0B8-425C-8B66-AF1984CE2CD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7937" r="17937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A2CB2C-A145-4BEF-A7C5-B56971E92CA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91420" y="3096001"/>
            <a:ext cx="1466645" cy="1943138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ZA" dirty="0"/>
              <a:t>Launch of the BRICS Business Council </a:t>
            </a:r>
            <a:r>
              <a:rPr lang="en-ZA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</a:t>
            </a:r>
            <a:r>
              <a:rPr lang="en-ZA" dirty="0"/>
              <a:t> –</a:t>
            </a:r>
            <a:br>
              <a:rPr lang="en-ZA" dirty="0"/>
            </a:br>
            <a:r>
              <a:rPr lang="en-ZA" dirty="0"/>
              <a:t>SA Chapter</a:t>
            </a:r>
          </a:p>
          <a:p>
            <a:pPr>
              <a:buBlip>
                <a:blip r:embed="rId3"/>
              </a:buBlip>
            </a:pPr>
            <a:r>
              <a:rPr lang="en-ZA" dirty="0"/>
              <a:t>https://www.bricsbusinesscouncil.co.za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xmlns="" id="{7DF3A80C-E139-495B-91D5-C5FF08008154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4"/>
          <a:srcRect l="1354" t="-301" r="3987" b="7819"/>
          <a:stretch/>
        </p:blipFill>
        <p:spPr>
          <a:xfrm>
            <a:off x="2723322" y="1454192"/>
            <a:ext cx="1242391" cy="151548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4E70885-9F24-4A30-A974-5AF7B336F0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628494" y="3091083"/>
            <a:ext cx="1466645" cy="1509956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ZA" dirty="0"/>
              <a:t>Launch of BRICS Business Quarterly </a:t>
            </a:r>
            <a:r>
              <a:rPr lang="en-ZA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Magazine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xmlns="" id="{5E67CE23-C849-4E0E-B802-40E7DBFEC960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5"/>
          <a:srcRect r="63864"/>
          <a:stretch/>
        </p:blipFill>
        <p:spPr>
          <a:xfrm>
            <a:off x="4240990" y="1454198"/>
            <a:ext cx="1471128" cy="1515481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FF019F0-F842-4C69-B125-FF601B1E8A0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ZA" dirty="0"/>
              <a:t>Signed an </a:t>
            </a:r>
            <a:r>
              <a:rPr lang="en-ZA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 </a:t>
            </a:r>
            <a:r>
              <a:rPr lang="en-ZA" dirty="0"/>
              <a:t>with the New Development Bank (NDB)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xmlns="" id="{79DD4F50-AEA2-4AB3-93B0-E97D4F0F37B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6"/>
          <a:srcRect l="18857" r="18869"/>
          <a:stretch/>
        </p:blipFill>
        <p:spPr>
          <a:xfrm>
            <a:off x="6060256" y="1436821"/>
            <a:ext cx="1242391" cy="1515481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4D55B36-67B7-4536-8B99-6E3848E8106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73150" y="3096001"/>
            <a:ext cx="1466645" cy="1509956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ZA" dirty="0"/>
              <a:t>Declaration on the Establishment of the BRICS Business </a:t>
            </a:r>
            <a:r>
              <a:rPr lang="en-ZA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Women’s Alliance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xmlns="" id="{EC5FC0FF-F4F4-462A-9957-DA12B97248F5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7"/>
          <a:srcRect l="16848" r="16848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DDE91CCE-243C-45AE-9BD9-FAE8447B7C2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ZA" dirty="0"/>
              <a:t>Researched an internal report on issues of </a:t>
            </a:r>
            <a:r>
              <a:rPr lang="en-ZA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security</a:t>
            </a:r>
            <a:r>
              <a:rPr lang="en-ZA" dirty="0"/>
              <a:t> in South Africa and on the Continent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F5957E69-F672-4732-8732-8648BA1C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BRICS Business Council Notable Achievements</a:t>
            </a:r>
          </a:p>
        </p:txBody>
      </p:sp>
    </p:spTree>
    <p:extLst>
      <p:ext uri="{BB962C8B-B14F-4D97-AF65-F5344CB8AC3E}">
        <p14:creationId xmlns:p14="http://schemas.microsoft.com/office/powerpoint/2010/main" val="573919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8CB3B53-A916-4D1A-B736-B1C836888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575" y="343333"/>
            <a:ext cx="3290850" cy="777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0846026-3E65-421B-AA96-064A93E686F8}"/>
              </a:ext>
            </a:extLst>
          </p:cNvPr>
          <p:cNvSpPr/>
          <p:nvPr/>
        </p:nvSpPr>
        <p:spPr>
          <a:xfrm>
            <a:off x="2197865" y="21100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dirty="0">
                <a:solidFill>
                  <a:srgbClr val="000000"/>
                </a:solidFill>
                <a:latin typeface="Cambria" panose="02040503050406030204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773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548B5B9B-9667-49F4-BC42-7F600A1242E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4079" r="24079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755DAEC1-E8ED-406D-95F6-3BDBBBF65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5004BC-9715-4081-B2E9-A8E379AFC6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ZA" dirty="0"/>
              <a:t>The BRICS Business Council was launched in </a:t>
            </a:r>
            <a:r>
              <a:rPr lang="en-Z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2013 </a:t>
            </a:r>
            <a:r>
              <a:rPr lang="en-ZA" dirty="0"/>
              <a:t>at the 5th BRICS Summit in Durban</a:t>
            </a:r>
          </a:p>
          <a:p>
            <a:pPr>
              <a:buBlip>
                <a:blip r:embed="rId3"/>
              </a:buBlip>
            </a:pPr>
            <a:r>
              <a:rPr lang="en-ZA" dirty="0"/>
              <a:t>Inaugural Meeting held in</a:t>
            </a:r>
            <a:r>
              <a:rPr lang="en-Z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Durban </a:t>
            </a:r>
            <a:r>
              <a:rPr lang="en-ZA" dirty="0"/>
              <a:t>in August 2013</a:t>
            </a:r>
          </a:p>
          <a:p>
            <a:endParaRPr lang="en-ZA" dirty="0"/>
          </a:p>
          <a:p>
            <a:pPr>
              <a:buBlip>
                <a:blip r:embed="rId3"/>
              </a:buBlip>
            </a:pPr>
            <a:r>
              <a:rPr lang="en-ZA" dirty="0"/>
              <a:t>In </a:t>
            </a:r>
            <a:r>
              <a:rPr lang="en-Z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2018</a:t>
            </a:r>
            <a:r>
              <a:rPr lang="en-ZA" dirty="0"/>
              <a:t>, the BRICS Business Council returns to its origination point for its </a:t>
            </a:r>
            <a:r>
              <a:rPr lang="en-Z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6th Annual Meeting </a:t>
            </a:r>
            <a:r>
              <a:rPr lang="en-ZA" dirty="0"/>
              <a:t>during South Africa’s tenure as BRICS Chair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9113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Placeholder 54">
            <a:extLst>
              <a:ext uri="{FF2B5EF4-FFF2-40B4-BE49-F238E27FC236}">
                <a16:creationId xmlns:a16="http://schemas.microsoft.com/office/drawing/2014/main" xmlns="" id="{644AE05D-FC87-4E84-9BC3-2EF224167E6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grayscl/>
          </a:blip>
          <a:srcRect l="21824" r="21824"/>
          <a:stretch>
            <a:fillRect/>
          </a:stretch>
        </p:blipFill>
        <p:spPr/>
      </p:pic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F94E3E7E-0E40-4015-8AF8-9F3363EFA6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ZA" dirty="0"/>
              <a:t>Dr Iqbal </a:t>
            </a:r>
            <a:r>
              <a:rPr lang="en-ZA" dirty="0" err="1"/>
              <a:t>Survé</a:t>
            </a:r>
            <a:endParaRPr lang="en-ZA" dirty="0"/>
          </a:p>
          <a:p>
            <a:pPr marL="0" indent="0">
              <a:buNone/>
            </a:pPr>
            <a:r>
              <a:rPr lang="en-ZA" dirty="0"/>
              <a:t>	Chairman</a:t>
            </a:r>
          </a:p>
          <a:p>
            <a:pPr>
              <a:buBlip>
                <a:blip r:embed="rId3"/>
              </a:buBlip>
            </a:pPr>
            <a:r>
              <a:rPr lang="en-ZA" dirty="0"/>
              <a:t>The </a:t>
            </a:r>
            <a:r>
              <a:rPr lang="en-ZA" dirty="0" err="1"/>
              <a:t>Sekunjalo</a:t>
            </a:r>
            <a:r>
              <a:rPr lang="en-ZA" dirty="0"/>
              <a:t> Group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xmlns="" id="{3A036B0F-845F-4034-9175-789A8C1BA7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ZA" dirty="0"/>
              <a:t>Mr Siyabonga Gama </a:t>
            </a:r>
          </a:p>
          <a:p>
            <a:pPr>
              <a:buBlip>
                <a:blip r:embed="rId3"/>
              </a:buBlip>
            </a:pPr>
            <a:r>
              <a:rPr lang="en-ZA" dirty="0"/>
              <a:t>Transnet </a:t>
            </a:r>
          </a:p>
        </p:txBody>
      </p:sp>
      <p:pic>
        <p:nvPicPr>
          <p:cNvPr id="73" name="Picture Placeholder 72">
            <a:extLst>
              <a:ext uri="{FF2B5EF4-FFF2-40B4-BE49-F238E27FC236}">
                <a16:creationId xmlns:a16="http://schemas.microsoft.com/office/drawing/2014/main" xmlns="" id="{59584248-D4A7-44DA-8C43-6EC451847946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4">
            <a:grayscl/>
          </a:blip>
          <a:srcRect l="1466" r="1466"/>
          <a:stretch>
            <a:fillRect/>
          </a:stretch>
        </p:blipFill>
        <p:spPr/>
      </p:pic>
      <p:sp>
        <p:nvSpPr>
          <p:cNvPr id="49" name="Text Placeholder 48">
            <a:extLst>
              <a:ext uri="{FF2B5EF4-FFF2-40B4-BE49-F238E27FC236}">
                <a16:creationId xmlns:a16="http://schemas.microsoft.com/office/drawing/2014/main" xmlns="" id="{3132F89C-CA93-4EBE-8FBB-71A0510D89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ZA" dirty="0"/>
              <a:t>Ms </a:t>
            </a:r>
            <a:r>
              <a:rPr lang="en-ZA" dirty="0" err="1"/>
              <a:t>Busisiwe</a:t>
            </a:r>
            <a:r>
              <a:rPr lang="en-ZA" dirty="0"/>
              <a:t> Mabuza</a:t>
            </a:r>
          </a:p>
          <a:p>
            <a:pPr>
              <a:buBlip>
                <a:blip r:embed="rId3"/>
              </a:buBlip>
            </a:pPr>
            <a:r>
              <a:rPr lang="en-ZA" dirty="0"/>
              <a:t>Business Unity South Africa </a:t>
            </a:r>
          </a:p>
        </p:txBody>
      </p:sp>
      <p:pic>
        <p:nvPicPr>
          <p:cNvPr id="71" name="Picture Placeholder 70">
            <a:extLst>
              <a:ext uri="{FF2B5EF4-FFF2-40B4-BE49-F238E27FC236}">
                <a16:creationId xmlns:a16="http://schemas.microsoft.com/office/drawing/2014/main" xmlns="" id="{34749369-99AF-4CF7-9753-FC6AE15E4E6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>
            <a:grayscl/>
          </a:blip>
          <a:srcRect l="13430" r="13430"/>
          <a:stretch>
            <a:fillRect/>
          </a:stretch>
        </p:blipFill>
        <p:spPr/>
      </p:pic>
      <p:sp>
        <p:nvSpPr>
          <p:cNvPr id="51" name="Text Placeholder 50">
            <a:extLst>
              <a:ext uri="{FF2B5EF4-FFF2-40B4-BE49-F238E27FC236}">
                <a16:creationId xmlns:a16="http://schemas.microsoft.com/office/drawing/2014/main" xmlns="" id="{A7940591-1297-40F9-B05A-1A4B2869108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ZA" dirty="0"/>
              <a:t>Mr Stavros </a:t>
            </a:r>
            <a:r>
              <a:rPr lang="en-ZA" dirty="0" err="1"/>
              <a:t>Nicolaou</a:t>
            </a:r>
            <a:r>
              <a:rPr lang="en-ZA" dirty="0"/>
              <a:t> </a:t>
            </a:r>
          </a:p>
          <a:p>
            <a:pPr>
              <a:buBlip>
                <a:blip r:embed="rId3"/>
              </a:buBlip>
            </a:pPr>
            <a:r>
              <a:rPr lang="en-ZA" dirty="0"/>
              <a:t>Aspen Pharmacare</a:t>
            </a:r>
          </a:p>
        </p:txBody>
      </p:sp>
      <p:pic>
        <p:nvPicPr>
          <p:cNvPr id="77" name="Picture Placeholder 76">
            <a:extLst>
              <a:ext uri="{FF2B5EF4-FFF2-40B4-BE49-F238E27FC236}">
                <a16:creationId xmlns:a16="http://schemas.microsoft.com/office/drawing/2014/main" xmlns="" id="{45874C3D-2C53-4F81-A19F-51F3B17B659C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6">
            <a:grayscl/>
          </a:blip>
          <a:srcRect t="6429" b="6429"/>
          <a:stretch>
            <a:fillRect/>
          </a:stretch>
        </p:blipFill>
        <p:spPr/>
      </p:pic>
      <p:sp>
        <p:nvSpPr>
          <p:cNvPr id="53" name="Text Placeholder 52">
            <a:extLst>
              <a:ext uri="{FF2B5EF4-FFF2-40B4-BE49-F238E27FC236}">
                <a16:creationId xmlns:a16="http://schemas.microsoft.com/office/drawing/2014/main" xmlns="" id="{BFF51F95-F881-4B52-AEA7-8BE5C5CF75D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ZA" dirty="0"/>
              <a:t>Mr </a:t>
            </a:r>
            <a:r>
              <a:rPr lang="en-ZA" dirty="0" err="1"/>
              <a:t>Sello</a:t>
            </a:r>
            <a:r>
              <a:rPr lang="en-ZA" dirty="0"/>
              <a:t> </a:t>
            </a:r>
            <a:r>
              <a:rPr lang="en-ZA" dirty="0" err="1"/>
              <a:t>Rasethaba</a:t>
            </a:r>
            <a:endParaRPr lang="en-ZA" dirty="0"/>
          </a:p>
          <a:p>
            <a:pPr>
              <a:buBlip>
                <a:blip r:embed="rId3"/>
              </a:buBlip>
            </a:pPr>
            <a:r>
              <a:rPr lang="en-ZA" dirty="0"/>
              <a:t>Black Business Council (Acting) </a:t>
            </a:r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xmlns="" id="{ED5BF12B-80F3-4A41-881C-EAE0961D5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South African Chapter of the BRICS Business Council </a:t>
            </a:r>
          </a:p>
        </p:txBody>
      </p:sp>
      <p:pic>
        <p:nvPicPr>
          <p:cNvPr id="75" name="Picture Placeholder 74">
            <a:extLst>
              <a:ext uri="{FF2B5EF4-FFF2-40B4-BE49-F238E27FC236}">
                <a16:creationId xmlns:a16="http://schemas.microsoft.com/office/drawing/2014/main" xmlns="" id="{8EACB4F5-3AD1-4EC7-B979-2B2A1E3ACC06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7">
            <a:grayscl/>
          </a:blip>
          <a:srcRect l="9599" r="95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27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AD576919-A078-4642-91DF-0A6BF92403F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6127" r="26127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773C3376-504C-4F29-B5AC-2AC19650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Role of the Council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7617A15-6BF3-4411-9E1F-A66BB49EDB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ZA" dirty="0"/>
              <a:t>To identify </a:t>
            </a:r>
            <a:r>
              <a:rPr lang="en-Z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industries </a:t>
            </a:r>
            <a:r>
              <a:rPr lang="en-ZA" dirty="0"/>
              <a:t>and sectors to promote, encourage and facilitate alliances among BRICS businesses</a:t>
            </a:r>
          </a:p>
          <a:p>
            <a:pPr>
              <a:buBlip>
                <a:blip r:embed="rId3"/>
              </a:buBlip>
            </a:pPr>
            <a:r>
              <a:rPr lang="en-ZA" dirty="0"/>
              <a:t>To </a:t>
            </a:r>
            <a:r>
              <a:rPr lang="en-Z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 and facilitate </a:t>
            </a:r>
            <a:r>
              <a:rPr lang="en-ZA" dirty="0"/>
              <a:t>the engagement and participation of local and sectoral business associations in the South African BRICS Business Council, to ensure no duplication of efforts and to  </a:t>
            </a:r>
            <a:r>
              <a:rPr lang="en-Z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leverage additional resources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7774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xmlns="" id="{344B50C4-BE75-4B8B-8119-BC1136E8AF8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t="14463" b="14463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5838CF-E129-4B40-A1BB-D56B07EFCA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alpha val="70000"/>
            </a:schemeClr>
          </a:solidFill>
        </p:spPr>
        <p:txBody>
          <a:bodyPr/>
          <a:lstStyle/>
          <a:p>
            <a:pPr algn="ctr"/>
            <a:r>
              <a:rPr lang="en-AU" dirty="0">
                <a:solidFill>
                  <a:srgbClr val="EE2063"/>
                </a:solidFill>
              </a:rPr>
              <a:t>THEMES FOR OUR CHAIRSHIP</a:t>
            </a:r>
            <a:br>
              <a:rPr lang="en-AU" dirty="0">
                <a:solidFill>
                  <a:srgbClr val="EE2063"/>
                </a:solidFill>
              </a:rPr>
            </a:br>
            <a:r>
              <a:rPr lang="en-AU" dirty="0">
                <a:solidFill>
                  <a:srgbClr val="EE2063"/>
                </a:solidFill>
              </a:rPr>
              <a:t> </a:t>
            </a:r>
            <a:br>
              <a:rPr lang="en-AU" dirty="0">
                <a:solidFill>
                  <a:srgbClr val="EE2063"/>
                </a:solidFill>
              </a:rPr>
            </a:br>
            <a:r>
              <a:rPr lang="en-AU" dirty="0">
                <a:solidFill>
                  <a:srgbClr val="EE2063"/>
                </a:solidFill>
              </a:rPr>
              <a:t>  </a:t>
            </a:r>
            <a:r>
              <a:rPr lang="en-AU" dirty="0">
                <a:latin typeface="Helvetica Neue Medium"/>
                <a:cs typeface="Arial" panose="020B0604020202020204" pitchFamily="34" charset="0"/>
              </a:rPr>
              <a:t>Youth -  </a:t>
            </a:r>
            <a:r>
              <a:rPr lang="en-A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cs typeface="Arial" panose="020B0604020202020204" pitchFamily="34" charset="0"/>
              </a:rPr>
              <a:t>Fostering</a:t>
            </a:r>
            <a:r>
              <a:rPr lang="en-AU" dirty="0">
                <a:latin typeface="Helvetica Neue Medium"/>
                <a:cs typeface="Arial" panose="020B0604020202020204" pitchFamily="34" charset="0"/>
              </a:rPr>
              <a:t> </a:t>
            </a:r>
            <a:r>
              <a:rPr lang="en-A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cs typeface="Arial" panose="020B0604020202020204" pitchFamily="34" charset="0"/>
              </a:rPr>
              <a:t>Entrepreneurship</a:t>
            </a:r>
            <a:r>
              <a:rPr lang="en-AU" dirty="0">
                <a:solidFill>
                  <a:srgbClr val="FFC000"/>
                </a:solidFill>
                <a:latin typeface="Helvetica Neue Medium"/>
                <a:cs typeface="Arial" panose="020B0604020202020204" pitchFamily="34" charset="0"/>
              </a:rPr>
              <a:t> </a:t>
            </a:r>
            <a:r>
              <a:rPr lang="en-AU" dirty="0">
                <a:solidFill>
                  <a:srgbClr val="EE2063"/>
                </a:solidFill>
                <a:latin typeface="Helvetica Neue Medium"/>
                <a:cs typeface="Arial" panose="020B0604020202020204" pitchFamily="34" charset="0"/>
              </a:rPr>
              <a:t/>
            </a:r>
            <a:br>
              <a:rPr lang="en-AU" dirty="0">
                <a:solidFill>
                  <a:srgbClr val="EE2063"/>
                </a:solidFill>
                <a:latin typeface="Helvetica Neue Medium"/>
                <a:cs typeface="Arial" panose="020B0604020202020204" pitchFamily="34" charset="0"/>
              </a:rPr>
            </a:br>
            <a:r>
              <a:rPr lang="en-AU" dirty="0">
                <a:solidFill>
                  <a:srgbClr val="EE2063"/>
                </a:solidFill>
                <a:latin typeface="Helvetica Neue Medium"/>
                <a:cs typeface="Arial" panose="020B0604020202020204" pitchFamily="34" charset="0"/>
              </a:rPr>
              <a:t/>
            </a:r>
            <a:br>
              <a:rPr lang="en-AU" dirty="0">
                <a:solidFill>
                  <a:srgbClr val="EE2063"/>
                </a:solidFill>
                <a:latin typeface="Helvetica Neue Medium"/>
                <a:cs typeface="Arial" panose="020B0604020202020204" pitchFamily="34" charset="0"/>
              </a:rPr>
            </a:br>
            <a:r>
              <a:rPr lang="en-AU" dirty="0">
                <a:solidFill>
                  <a:srgbClr val="EE2063"/>
                </a:solidFill>
                <a:latin typeface="Helvetica Neue Medium"/>
                <a:cs typeface="Arial" panose="020B0604020202020204" pitchFamily="34" charset="0"/>
              </a:rPr>
              <a:t>   </a:t>
            </a:r>
            <a:r>
              <a:rPr lang="en-A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cs typeface="Arial" panose="020B0604020202020204" pitchFamily="34" charset="0"/>
              </a:rPr>
              <a:t>4</a:t>
            </a:r>
            <a:r>
              <a:rPr lang="en-AU" i="1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cs typeface="Arial" panose="020B0604020202020204" pitchFamily="34" charset="0"/>
              </a:rPr>
              <a:t>th</a:t>
            </a:r>
            <a:r>
              <a:rPr lang="en-A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cs typeface="Arial" panose="020B0604020202020204" pitchFamily="34" charset="0"/>
              </a:rPr>
              <a:t> Industrial Revolution </a:t>
            </a:r>
            <a:r>
              <a:rPr lang="en-AU" dirty="0">
                <a:latin typeface="Helvetica Neue Medium"/>
                <a:cs typeface="Arial" panose="020B0604020202020204" pitchFamily="34" charset="0"/>
              </a:rPr>
              <a:t>and the Digital Economy</a:t>
            </a:r>
            <a:r>
              <a:rPr lang="en-AU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cs typeface="Arial" panose="020B0604020202020204" pitchFamily="34" charset="0"/>
              </a:rPr>
              <a:t> </a:t>
            </a:r>
            <a:r>
              <a:rPr lang="en-AU" dirty="0">
                <a:solidFill>
                  <a:srgbClr val="EE2063"/>
                </a:solidFill>
                <a:latin typeface="Helvetica Neue Medium"/>
                <a:cs typeface="Arial" panose="020B0604020202020204" pitchFamily="34" charset="0"/>
              </a:rPr>
              <a:t/>
            </a:r>
            <a:br>
              <a:rPr lang="en-AU" dirty="0">
                <a:solidFill>
                  <a:srgbClr val="EE2063"/>
                </a:solidFill>
                <a:latin typeface="Helvetica Neue Medium"/>
                <a:cs typeface="Arial" panose="020B0604020202020204" pitchFamily="34" charset="0"/>
              </a:rPr>
            </a:br>
            <a:r>
              <a:rPr lang="en-AU" dirty="0">
                <a:solidFill>
                  <a:srgbClr val="EE2063"/>
                </a:solidFill>
                <a:latin typeface="Helvetica Neue Medium"/>
                <a:cs typeface="Arial" panose="020B0604020202020204" pitchFamily="34" charset="0"/>
              </a:rPr>
              <a:t/>
            </a:r>
            <a:br>
              <a:rPr lang="en-AU" dirty="0">
                <a:solidFill>
                  <a:srgbClr val="EE2063"/>
                </a:solidFill>
                <a:latin typeface="Helvetica Neue Medium"/>
                <a:cs typeface="Arial" panose="020B0604020202020204" pitchFamily="34" charset="0"/>
              </a:rPr>
            </a:br>
            <a:r>
              <a:rPr lang="en-AU" dirty="0">
                <a:solidFill>
                  <a:srgbClr val="EE2063"/>
                </a:solidFill>
                <a:latin typeface="Helvetica Neue Medium"/>
                <a:cs typeface="Arial" panose="020B0604020202020204" pitchFamily="34" charset="0"/>
              </a:rPr>
              <a:t> </a:t>
            </a:r>
            <a:r>
              <a:rPr lang="en-AU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cs typeface="Arial" panose="020B0604020202020204" pitchFamily="34" charset="0"/>
              </a:rPr>
              <a:t>Food Security</a:t>
            </a:r>
            <a:r>
              <a:rPr lang="en-AU" dirty="0">
                <a:solidFill>
                  <a:srgbClr val="FFC000"/>
                </a:solidFill>
                <a:latin typeface="Helvetica Neue Medium"/>
                <a:cs typeface="Arial" panose="020B0604020202020204" pitchFamily="34" charset="0"/>
              </a:rPr>
              <a:t> </a:t>
            </a:r>
            <a:endParaRPr lang="en-AU" dirty="0">
              <a:latin typeface="Helvetica Neue Medium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4D1726-DCFA-41C7-9DAB-AFDCACE039CE}"/>
              </a:ext>
            </a:extLst>
          </p:cNvPr>
          <p:cNvSpPr txBox="1"/>
          <p:nvPr/>
        </p:nvSpPr>
        <p:spPr>
          <a:xfrm>
            <a:off x="3927355" y="3312229"/>
            <a:ext cx="2499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200" dirty="0">
                <a:solidFill>
                  <a:schemeClr val="accent2"/>
                </a:solidFill>
                <a:latin typeface="Baskerville Old Face" panose="02020602080505020303" pitchFamily="18" charset="0"/>
              </a:rPr>
              <a:t> </a:t>
            </a:r>
            <a:r>
              <a:rPr lang="en-AU" sz="6600" dirty="0">
                <a:solidFill>
                  <a:srgbClr val="FFC000"/>
                </a:solidFill>
                <a:latin typeface="Baskerville Old Face" panose="02020602080505020303" pitchFamily="18" charset="0"/>
              </a:rPr>
              <a:t>”</a:t>
            </a:r>
            <a:endParaRPr lang="en-AU" sz="6600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E9740E-A89B-4EF0-BDEF-6605EF3B97A8}"/>
              </a:ext>
            </a:extLst>
          </p:cNvPr>
          <p:cNvSpPr txBox="1"/>
          <p:nvPr/>
        </p:nvSpPr>
        <p:spPr>
          <a:xfrm>
            <a:off x="850597" y="745071"/>
            <a:ext cx="249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6600" dirty="0">
                <a:solidFill>
                  <a:srgbClr val="FFC000"/>
                </a:solidFill>
                <a:latin typeface="Baskerville Old Face" panose="02020602080505020303" pitchFamily="18" charset="0"/>
              </a:rPr>
              <a:t>“</a:t>
            </a:r>
            <a:r>
              <a:rPr lang="en-AU" sz="6600" dirty="0">
                <a:solidFill>
                  <a:srgbClr val="EE2063"/>
                </a:solidFill>
                <a:latin typeface="Baskerville Old Face" panose="02020602080505020303" pitchFamily="18" charset="0"/>
              </a:rPr>
              <a:t> </a:t>
            </a:r>
            <a:endParaRPr lang="en-AU" sz="6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953C2C8-62BA-4352-9D5D-9272A6AB6445}"/>
              </a:ext>
            </a:extLst>
          </p:cNvPr>
          <p:cNvSpPr txBox="1"/>
          <p:nvPr/>
        </p:nvSpPr>
        <p:spPr>
          <a:xfrm>
            <a:off x="7272031" y="4681835"/>
            <a:ext cx="2624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BRICS Business Council of SA 2018</a:t>
            </a:r>
          </a:p>
          <a:p>
            <a:endParaRPr lang="en-AU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96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xmlns="" id="{9C545100-ABA5-4E9C-94F5-1FE56402857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18818" r="28227"/>
          <a:stretch/>
        </p:blipFill>
        <p:spPr>
          <a:xfrm>
            <a:off x="1" y="133084"/>
            <a:ext cx="4203827" cy="4876799"/>
          </a:xfr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F6BD3990-BB75-4936-922F-8DC0D70B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73" y="133084"/>
            <a:ext cx="4203827" cy="399777"/>
          </a:xfrm>
        </p:spPr>
        <p:txBody>
          <a:bodyPr/>
          <a:lstStyle/>
          <a:p>
            <a:pPr algn="r"/>
            <a:r>
              <a:rPr lang="en-ZA" dirty="0"/>
              <a:t>Youth – Fostering Entrepreneurship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09A596C4-DEEA-4A1F-B320-BC9862D5EA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ZA" sz="1800" dirty="0"/>
          </a:p>
          <a:p>
            <a:pPr>
              <a:buBlip>
                <a:blip r:embed="rId3"/>
              </a:buBlip>
            </a:pPr>
            <a:r>
              <a:rPr lang="en-ZA" sz="1800" dirty="0"/>
              <a:t>Almost </a:t>
            </a:r>
            <a:r>
              <a:rPr lang="en-ZA" sz="1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</a:t>
            </a:r>
            <a:r>
              <a:rPr lang="en-ZA" sz="1800" dirty="0"/>
              <a:t> of the world’s youth live in the BRICS countries.</a:t>
            </a:r>
          </a:p>
          <a:p>
            <a:pPr>
              <a:buBlip>
                <a:blip r:embed="rId3"/>
              </a:buBlip>
            </a:pPr>
            <a:endParaRPr lang="en-ZA" sz="1800" dirty="0"/>
          </a:p>
          <a:p>
            <a:pPr>
              <a:buBlip>
                <a:blip r:embed="rId3"/>
              </a:buBlip>
            </a:pPr>
            <a:endParaRPr lang="en-ZA" sz="1800" dirty="0"/>
          </a:p>
          <a:p>
            <a:pPr>
              <a:buBlip>
                <a:blip r:embed="rId3"/>
              </a:buBlip>
            </a:pPr>
            <a:r>
              <a:rPr lang="en-ZA" sz="1800" dirty="0"/>
              <a:t>The BRICS Business Council can help them succeed by fostering their </a:t>
            </a:r>
            <a:r>
              <a:rPr lang="en-ZA" sz="18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innovative</a:t>
            </a:r>
            <a:r>
              <a:rPr lang="en-Z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1800" dirty="0"/>
              <a:t>and </a:t>
            </a:r>
            <a:r>
              <a:rPr lang="en-ZA" sz="18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entrepreneurial</a:t>
            </a:r>
            <a:r>
              <a:rPr lang="en-ZA" sz="1800" dirty="0"/>
              <a:t> spirit.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5513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xmlns="" id="{A434C9FA-41FC-4E6A-8A29-49A72374B45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6186" r="26186"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A3DD9E2F-1FB6-492C-B693-0914E4FA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31" y="120956"/>
            <a:ext cx="3895727" cy="399777"/>
          </a:xfrm>
        </p:spPr>
        <p:txBody>
          <a:bodyPr/>
          <a:lstStyle/>
          <a:p>
            <a:pPr algn="l"/>
            <a:r>
              <a:rPr lang="en-ZA" dirty="0"/>
              <a:t>4</a:t>
            </a:r>
            <a:r>
              <a:rPr lang="en-ZA" baseline="30000" dirty="0"/>
              <a:t>th</a:t>
            </a:r>
            <a:r>
              <a:rPr lang="en-ZA" dirty="0"/>
              <a:t> Industrial Revolution</a:t>
            </a:r>
            <a:br>
              <a:rPr lang="en-ZA" dirty="0"/>
            </a:br>
            <a:r>
              <a:rPr lang="en-ZA" dirty="0"/>
              <a:t>and the Digital Economy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8008F65-4291-4559-A988-D5F88A8436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1420" y="1044017"/>
            <a:ext cx="3212408" cy="2763555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The 2</a:t>
            </a:r>
            <a:r>
              <a:rPr lang="en-ZA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BRICS </a:t>
            </a:r>
            <a:r>
              <a:rPr lang="en-ZA" sz="18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Skills Competition</a:t>
            </a:r>
            <a:r>
              <a:rPr lang="en-ZA" sz="18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will be held in South Africa in 2018. Focus areas will include:</a:t>
            </a:r>
          </a:p>
          <a:p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Blip>
                <a:blip r:embed="rId3"/>
              </a:buBlip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Cyber Security</a:t>
            </a:r>
          </a:p>
          <a:p>
            <a:pPr lvl="1">
              <a:buBlip>
                <a:blip r:embed="rId3"/>
              </a:buBlip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The Internet of Things</a:t>
            </a:r>
          </a:p>
          <a:p>
            <a:pPr lvl="1">
              <a:buBlip>
                <a:blip r:embed="rId3"/>
              </a:buBlip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Data Analytics</a:t>
            </a:r>
          </a:p>
          <a:p>
            <a:pPr lvl="1">
              <a:buBlip>
                <a:blip r:embed="rId3"/>
              </a:buBlip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Industrial Robotics</a:t>
            </a:r>
          </a:p>
          <a:p>
            <a:pPr lvl="1">
              <a:buBlip>
                <a:blip r:embed="rId3"/>
              </a:buBlip>
            </a:pP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Intelligent Manufacturing.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6877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E8CFFDFB-5B5E-47BD-917B-A8CA46A0C15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21730" r="21730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5F213A8E-223D-4FA9-A10F-A0439E47C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173" y="131279"/>
            <a:ext cx="4203827" cy="399777"/>
          </a:xfrm>
        </p:spPr>
        <p:txBody>
          <a:bodyPr/>
          <a:lstStyle/>
          <a:p>
            <a:pPr algn="r"/>
            <a:r>
              <a:rPr lang="en-ZA" dirty="0"/>
              <a:t>Food Security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2D8B21-5E23-42C0-BAEC-5F91FEE3F9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ZA" sz="1800" dirty="0"/>
              <a:t>About 41 % of the World’s </a:t>
            </a:r>
            <a:r>
              <a:rPr lang="en-ZA" sz="18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</a:t>
            </a:r>
            <a:r>
              <a:rPr lang="en-ZA" sz="1800" dirty="0"/>
              <a:t> live in the BRICS countries, and a </a:t>
            </a:r>
            <a:r>
              <a:rPr lang="en-ZA" sz="18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</a:t>
            </a:r>
            <a:r>
              <a:rPr lang="en-ZA" sz="1800" dirty="0"/>
              <a:t> of all </a:t>
            </a:r>
            <a:r>
              <a:rPr lang="en-ZA" sz="18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farmland</a:t>
            </a:r>
            <a:r>
              <a:rPr lang="en-ZA" sz="1800" dirty="0"/>
              <a:t> is in BRICS countries. </a:t>
            </a:r>
          </a:p>
          <a:p>
            <a:pPr>
              <a:buBlip>
                <a:blip r:embed="rId3"/>
              </a:buBlip>
            </a:pPr>
            <a:endParaRPr lang="en-ZA" sz="1800" dirty="0"/>
          </a:p>
          <a:p>
            <a:pPr>
              <a:buBlip>
                <a:blip r:embed="rId3"/>
              </a:buBlip>
            </a:pPr>
            <a:r>
              <a:rPr lang="en-ZA" sz="1800" dirty="0"/>
              <a:t>The Agribusiness Working Group in collaboration with BRICS institutions are organizing to develop an</a:t>
            </a:r>
            <a:r>
              <a:rPr lang="en-ZA" sz="1800" b="1" dirty="0"/>
              <a:t> </a:t>
            </a:r>
            <a:r>
              <a:rPr lang="en-ZA" sz="1800" dirty="0"/>
              <a:t>MOU on a </a:t>
            </a:r>
            <a:r>
              <a:rPr lang="en-ZA" sz="1800" b="1" i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Seed Bank </a:t>
            </a:r>
            <a:r>
              <a:rPr lang="en-ZA" sz="1800" dirty="0"/>
              <a:t>for the BRICS Countries.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60765578"/>
      </p:ext>
    </p:extLst>
  </p:cSld>
  <p:clrMapOvr>
    <a:masterClrMapping/>
  </p:clrMapOvr>
</p:sld>
</file>

<file path=ppt/theme/theme1.xml><?xml version="1.0" encoding="utf-8"?>
<a:theme xmlns:a="http://schemas.openxmlformats.org/drawingml/2006/main" name="IM Live">
  <a:themeElements>
    <a:clrScheme name="IM Live">
      <a:dk1>
        <a:srgbClr val="231F20"/>
      </a:dk1>
      <a:lt1>
        <a:srgbClr val="FFFFFF"/>
      </a:lt1>
      <a:dk2>
        <a:srgbClr val="2D1D3A"/>
      </a:dk2>
      <a:lt2>
        <a:srgbClr val="FFFFFF"/>
      </a:lt2>
      <a:accent1>
        <a:srgbClr val="C1C2C0"/>
      </a:accent1>
      <a:accent2>
        <a:srgbClr val="C00000"/>
      </a:accent2>
      <a:accent3>
        <a:srgbClr val="90928E"/>
      </a:accent3>
      <a:accent4>
        <a:srgbClr val="960000"/>
      </a:accent4>
      <a:accent5>
        <a:srgbClr val="DC0E0E"/>
      </a:accent5>
      <a:accent6>
        <a:srgbClr val="C40E0E"/>
      </a:accent6>
      <a:hlink>
        <a:srgbClr val="C0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5875">
          <a:solidFill>
            <a:srgbClr val="CF1157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CI Theme" id="{0903877B-9F42-4E4B-8879-29FCF8B837E3}" vid="{F9E2E479-C084-0F46-99C9-41E4DC34B9B7}"/>
    </a:ext>
  </a:extLst>
</a:theme>
</file>

<file path=ppt/theme/theme2.xml><?xml version="1.0" encoding="utf-8"?>
<a:theme xmlns:a="http://schemas.openxmlformats.org/drawingml/2006/main" name="1_IM Live">
  <a:themeElements>
    <a:clrScheme name="IM Live">
      <a:dk1>
        <a:srgbClr val="231F20"/>
      </a:dk1>
      <a:lt1>
        <a:srgbClr val="FFFFFF"/>
      </a:lt1>
      <a:dk2>
        <a:srgbClr val="2D1D3A"/>
      </a:dk2>
      <a:lt2>
        <a:srgbClr val="FFFFFF"/>
      </a:lt2>
      <a:accent1>
        <a:srgbClr val="C1C2C0"/>
      </a:accent1>
      <a:accent2>
        <a:srgbClr val="C00000"/>
      </a:accent2>
      <a:accent3>
        <a:srgbClr val="90928E"/>
      </a:accent3>
      <a:accent4>
        <a:srgbClr val="960000"/>
      </a:accent4>
      <a:accent5>
        <a:srgbClr val="DC0E0E"/>
      </a:accent5>
      <a:accent6>
        <a:srgbClr val="C40E0E"/>
      </a:accent6>
      <a:hlink>
        <a:srgbClr val="C0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5875">
          <a:solidFill>
            <a:srgbClr val="CF1157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M Live" id="{DBE55F7D-3740-4A4D-AF20-2095B7F27C03}" vid="{27787484-DAE0-4770-99D9-42B4D6951E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7508</TotalTime>
  <Words>778</Words>
  <Application>Microsoft Office PowerPoint</Application>
  <PresentationFormat>On-screen Show (16:9)</PresentationFormat>
  <Paragraphs>161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Baskerville Old Face</vt:lpstr>
      <vt:lpstr>Calibri</vt:lpstr>
      <vt:lpstr>Cambria</vt:lpstr>
      <vt:lpstr>Helvetica Neue Medium</vt:lpstr>
      <vt:lpstr>Wingdings</vt:lpstr>
      <vt:lpstr>IM Live</vt:lpstr>
      <vt:lpstr>1_IM Live</vt:lpstr>
      <vt:lpstr>PowerPoint Presentation</vt:lpstr>
      <vt:lpstr>PowerPoint Presentation</vt:lpstr>
      <vt:lpstr>Background</vt:lpstr>
      <vt:lpstr>South African Chapter of the BRICS Business Council </vt:lpstr>
      <vt:lpstr>Role of the Council </vt:lpstr>
      <vt:lpstr>THEMES FOR OUR CHAIRSHIP     Youth -  Fostering Entrepreneurship      4th Industrial Revolution and the Digital Economy    Food Security </vt:lpstr>
      <vt:lpstr>Youth – Fostering Entrepreneurship</vt:lpstr>
      <vt:lpstr>4th Industrial Revolution and the Digital Economy</vt:lpstr>
      <vt:lpstr>Food Security </vt:lpstr>
      <vt:lpstr>The Working Groups -  The Engine of the BRICS Business Council </vt:lpstr>
      <vt:lpstr>Working Group – Agri-business</vt:lpstr>
      <vt:lpstr>Working Group - Deregulation</vt:lpstr>
      <vt:lpstr>Working Group – Energy and Green Economy</vt:lpstr>
      <vt:lpstr>Working Group – Financial Services</vt:lpstr>
      <vt:lpstr>Working Group – Infrastructure</vt:lpstr>
      <vt:lpstr>Working Group - Manufacturing</vt:lpstr>
      <vt:lpstr>Working Group – Regional Aviation</vt:lpstr>
      <vt:lpstr>Working Group – Skills Development</vt:lpstr>
      <vt:lpstr>The Newest Working Group – Digital Economy</vt:lpstr>
      <vt:lpstr>BRICS Business Council Notable Achievements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Lana</dc:creator>
  <cp:lastModifiedBy>Philippou, Kerry</cp:lastModifiedBy>
  <cp:revision>529</cp:revision>
  <cp:lastPrinted>2018-06-25T03:39:57Z</cp:lastPrinted>
  <dcterms:created xsi:type="dcterms:W3CDTF">2015-11-23T08:40:31Z</dcterms:created>
  <dcterms:modified xsi:type="dcterms:W3CDTF">2018-06-25T03:39:58Z</dcterms:modified>
</cp:coreProperties>
</file>